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3" r:id="rId4"/>
    <p:sldId id="258" r:id="rId5"/>
    <p:sldId id="260" r:id="rId6"/>
    <p:sldId id="261" r:id="rId7"/>
    <p:sldId id="262" r:id="rId8"/>
    <p:sldId id="275" r:id="rId9"/>
    <p:sldId id="276" r:id="rId10"/>
    <p:sldId id="274" r:id="rId11"/>
    <p:sldId id="263" r:id="rId12"/>
    <p:sldId id="267" r:id="rId13"/>
    <p:sldId id="264" r:id="rId14"/>
    <p:sldId id="265" r:id="rId15"/>
    <p:sldId id="266" r:id="rId16"/>
    <p:sldId id="271" r:id="rId17"/>
    <p:sldId id="272" r:id="rId18"/>
    <p:sldId id="269" r:id="rId19"/>
    <p:sldId id="277" r:id="rId20"/>
    <p:sldId id="27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18" autoAdjust="0"/>
    <p:restoredTop sz="94660"/>
  </p:normalViewPr>
  <p:slideViewPr>
    <p:cSldViewPr snapToGrid="0">
      <p:cViewPr varScale="1">
        <p:scale>
          <a:sx n="119" d="100"/>
          <a:sy n="119" d="100"/>
        </p:scale>
        <p:origin x="102"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8/16/2016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emf"/><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9.emf"/><Relationship Id="rId7" Type="http://schemas.openxmlformats.org/officeDocument/2006/relationships/image" Target="../media/image33.emf"/><Relationship Id="rId2" Type="http://schemas.openxmlformats.org/officeDocument/2006/relationships/image" Target="../media/image28.emf"/><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17.xml.rels><?xml version="1.0" encoding="UTF-8" standalone="yes"?>
<Relationships xmlns="http://schemas.openxmlformats.org/package/2006/relationships"><Relationship Id="rId3" Type="http://schemas.openxmlformats.org/officeDocument/2006/relationships/image" Target="../media/image35.emf"/><Relationship Id="rId7" Type="http://schemas.openxmlformats.org/officeDocument/2006/relationships/image" Target="../media/image5.jpeg"/><Relationship Id="rId2" Type="http://schemas.openxmlformats.org/officeDocument/2006/relationships/image" Target="../media/image34.emf"/><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image" Target="../media/image36.emf"/></Relationships>
</file>

<file path=ppt/slides/_rels/slide18.xml.rels><?xml version="1.0" encoding="UTF-8" standalone="yes"?>
<Relationships xmlns="http://schemas.openxmlformats.org/package/2006/relationships"><Relationship Id="rId8" Type="http://schemas.openxmlformats.org/officeDocument/2006/relationships/hyperlink" Target="https://www.youtube.com/watch?v=JR9Rxez_yO0" TargetMode="External"/><Relationship Id="rId3" Type="http://schemas.openxmlformats.org/officeDocument/2006/relationships/slideLayout" Target="../slideLayouts/slideLayout2.xml"/><Relationship Id="rId7" Type="http://schemas.openxmlformats.org/officeDocument/2006/relationships/hyperlink" Target="https://www.youtube.com/watch?v=OTbUqnBQDKQ" TargetMode="External"/><Relationship Id="rId12" Type="http://schemas.openxmlformats.org/officeDocument/2006/relationships/hyperlink" Target="https://www.youtube.com/watch?v=No-Hy4qv7lM"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sQeh08olX9s" TargetMode="External"/><Relationship Id="rId11" Type="http://schemas.openxmlformats.org/officeDocument/2006/relationships/hyperlink" Target="https://www.youtube.com/watch?v=o5n9PA8lOVQ" TargetMode="External"/><Relationship Id="rId5" Type="http://schemas.openxmlformats.org/officeDocument/2006/relationships/image" Target="../media/image5.jpeg"/><Relationship Id="rId10" Type="http://schemas.openxmlformats.org/officeDocument/2006/relationships/hyperlink" Target="https://www.youtube.com/watch?v=9C-46Vk7bUA" TargetMode="External"/><Relationship Id="rId4" Type="http://schemas.openxmlformats.org/officeDocument/2006/relationships/image" Target="../media/image39.png"/><Relationship Id="rId9" Type="http://schemas.openxmlformats.org/officeDocument/2006/relationships/hyperlink" Target="https://www.youtube.com/watch?v=GLzr-gA_ngo"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newhopeu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1679" y="773714"/>
            <a:ext cx="7857162" cy="690899"/>
          </a:xfrm>
        </p:spPr>
        <p:txBody>
          <a:bodyPr>
            <a:normAutofit/>
          </a:bodyPr>
          <a:lstStyle/>
          <a:p>
            <a:pPr algn="ctr"/>
            <a:r>
              <a:rPr lang="en-NZ" sz="3200" dirty="0">
                <a:latin typeface="Arial" pitchFamily="34" charset="0"/>
                <a:cs typeface="Arial" pitchFamily="34" charset="0"/>
              </a:rPr>
              <a:t>Hybrid STREET LIGHTING SYSTEMS</a:t>
            </a:r>
          </a:p>
        </p:txBody>
      </p:sp>
      <p:sp>
        <p:nvSpPr>
          <p:cNvPr id="3" name="Subtitle 2"/>
          <p:cNvSpPr>
            <a:spLocks noGrp="1"/>
          </p:cNvSpPr>
          <p:nvPr>
            <p:ph type="subTitle" idx="1"/>
          </p:nvPr>
        </p:nvSpPr>
        <p:spPr>
          <a:xfrm>
            <a:off x="3103810" y="167426"/>
            <a:ext cx="5228822" cy="723967"/>
          </a:xfrm>
        </p:spPr>
        <p:txBody>
          <a:bodyPr>
            <a:normAutofit/>
          </a:bodyPr>
          <a:lstStyle/>
          <a:p>
            <a:pPr algn="ctr"/>
            <a:r>
              <a:rPr lang="en-NZ" sz="4000" dirty="0"/>
              <a:t>New hope USA INC.</a:t>
            </a:r>
          </a:p>
        </p:txBody>
      </p:sp>
      <p:pic>
        <p:nvPicPr>
          <p:cNvPr id="5" name="Content Placeholder 4"/>
          <p:cNvPicPr>
            <a:picLocks noChangeAspect="1"/>
          </p:cNvPicPr>
          <p:nvPr/>
        </p:nvPicPr>
        <p:blipFill>
          <a:blip r:embed="rId2"/>
          <a:stretch>
            <a:fillRect/>
          </a:stretch>
        </p:blipFill>
        <p:spPr>
          <a:xfrm>
            <a:off x="682580" y="1464613"/>
            <a:ext cx="9221274" cy="5052097"/>
          </a:xfrm>
          <a:prstGeom prst="rect">
            <a:avLst/>
          </a:prstGeom>
          <a:ln>
            <a:noFill/>
          </a:ln>
          <a:effectLst>
            <a:softEdge rad="112500"/>
          </a:effectLst>
        </p:spPr>
      </p:pic>
      <p:pic>
        <p:nvPicPr>
          <p:cNvPr id="6" name="图片 5" descr="NHLOGO.jpg"/>
          <p:cNvPicPr>
            <a:picLocks noChangeAspect="1"/>
          </p:cNvPicPr>
          <p:nvPr/>
        </p:nvPicPr>
        <p:blipFill>
          <a:blip r:embed="rId3"/>
          <a:stretch>
            <a:fillRect/>
          </a:stretch>
        </p:blipFill>
        <p:spPr>
          <a:xfrm>
            <a:off x="10319000" y="5832506"/>
            <a:ext cx="1675423" cy="684204"/>
          </a:xfrm>
          <a:prstGeom prst="rect">
            <a:avLst/>
          </a:prstGeom>
        </p:spPr>
      </p:pic>
    </p:spTree>
    <p:extLst>
      <p:ext uri="{BB962C8B-B14F-4D97-AF65-F5344CB8AC3E}">
        <p14:creationId xmlns:p14="http://schemas.microsoft.com/office/powerpoint/2010/main" val="20213946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955" y="457200"/>
            <a:ext cx="10131425" cy="1456267"/>
          </a:xfrm>
        </p:spPr>
        <p:txBody>
          <a:bodyPr/>
          <a:lstStyle/>
          <a:p>
            <a:r>
              <a:rPr lang="en-NZ" dirty="0"/>
              <a:t>Introduction:</a:t>
            </a:r>
          </a:p>
        </p:txBody>
      </p:sp>
      <p:pic>
        <p:nvPicPr>
          <p:cNvPr id="8" name="图片 7" descr="NHLOGO.jpg"/>
          <p:cNvPicPr>
            <a:picLocks noChangeAspect="1"/>
          </p:cNvPicPr>
          <p:nvPr/>
        </p:nvPicPr>
        <p:blipFill>
          <a:blip r:embed="rId2"/>
          <a:stretch>
            <a:fillRect/>
          </a:stretch>
        </p:blipFill>
        <p:spPr>
          <a:xfrm>
            <a:off x="10504489" y="5708885"/>
            <a:ext cx="1619009" cy="661166"/>
          </a:xfrm>
          <a:prstGeom prst="rect">
            <a:avLst/>
          </a:prstGeom>
        </p:spPr>
      </p:pic>
      <p:sp>
        <p:nvSpPr>
          <p:cNvPr id="3" name="Rectangle 2"/>
          <p:cNvSpPr/>
          <p:nvPr/>
        </p:nvSpPr>
        <p:spPr>
          <a:xfrm>
            <a:off x="692275" y="1678809"/>
            <a:ext cx="9812214" cy="4247317"/>
          </a:xfrm>
          <a:prstGeom prst="rect">
            <a:avLst/>
          </a:prstGeom>
        </p:spPr>
        <p:txBody>
          <a:bodyPr wrap="square">
            <a:spAutoFit/>
          </a:bodyPr>
          <a:lstStyle/>
          <a:p>
            <a:r>
              <a:rPr lang="en-US" dirty="0"/>
              <a:t>Dear Customer,</a:t>
            </a:r>
          </a:p>
          <a:p>
            <a:endParaRPr lang="en-US" dirty="0"/>
          </a:p>
          <a:p>
            <a:pPr rtl="1"/>
            <a:r>
              <a:rPr lang="en-US" dirty="0"/>
              <a:t>Please allow us to introduce our self,  New Hope U.S.A Incorporated is an innovative U.S base companies with plant in China to reduce labor cost and offer our consumers excellent quality with the best prices. Our company is dedicated to making this planet a better place. With the vision of becoming the world leader in the new generation of  LED lighting and  Hybrid Street light  ( Solar  &amp; Wind ).</a:t>
            </a:r>
          </a:p>
          <a:p>
            <a:pPr rtl="1"/>
            <a:r>
              <a:rPr lang="en-US" dirty="0"/>
              <a:t>This is done by producing renewable resource technologies through new, innovative ideas.</a:t>
            </a:r>
          </a:p>
          <a:p>
            <a:pPr rtl="1"/>
            <a:r>
              <a:rPr lang="en-US" dirty="0"/>
              <a:t>Our company has embraced these ideas  in hopes to provide global consumers with solutions to the ever-present quest for more efficient, environmentally friendly, and cost efficient energy sources. </a:t>
            </a:r>
          </a:p>
          <a:p>
            <a:r>
              <a:rPr lang="en-US" dirty="0"/>
              <a:t>NH  will achieve these goals through determination, constant work ethic and efficiency. A constant cycle of new ideas and innovations will motivate the work force. It will inspire them to do their best. The work force will see the impact they are having on the world.</a:t>
            </a:r>
          </a:p>
          <a:p>
            <a:r>
              <a:rPr lang="en-US" dirty="0"/>
              <a:t>New Hope Lighting Arabia has been active in the Middle East/Asia’s market for a number of years. Our success has enabled us to expand and increase our sales presence in these markets and look forward to being able to offer you improved and more focused service going forward</a:t>
            </a:r>
          </a:p>
        </p:txBody>
      </p:sp>
    </p:spTree>
    <p:extLst>
      <p:ext uri="{BB962C8B-B14F-4D97-AF65-F5344CB8AC3E}">
        <p14:creationId xmlns:p14="http://schemas.microsoft.com/office/powerpoint/2010/main" val="30482366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93183"/>
            <a:ext cx="3613503" cy="622214"/>
          </a:xfrm>
        </p:spPr>
        <p:txBody>
          <a:bodyPr>
            <a:normAutofit/>
          </a:bodyPr>
          <a:lstStyle/>
          <a:p>
            <a:r>
              <a:rPr lang="en-NZ" sz="2800" dirty="0"/>
              <a:t>Company profile</a:t>
            </a:r>
          </a:p>
        </p:txBody>
      </p:sp>
      <p:sp>
        <p:nvSpPr>
          <p:cNvPr id="7" name="Rectangle 2"/>
          <p:cNvSpPr>
            <a:spLocks noChangeArrowheads="1"/>
          </p:cNvSpPr>
          <p:nvPr/>
        </p:nvSpPr>
        <p:spPr bwMode="auto">
          <a:xfrm>
            <a:off x="765313" y="697565"/>
            <a:ext cx="1062819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NZ" altLang="en-US"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Established in 2007, in response to a growing need for greater energy efficiency in the </a:t>
            </a:r>
            <a:r>
              <a:rPr lang="en-NZ" altLang="en-US" dirty="0">
                <a:latin typeface="Arial" panose="020B0604020202020204" pitchFamily="34" charset="0"/>
                <a:ea typeface="Times New Roman" panose="02020603050405020304" pitchFamily="18" charset="0"/>
                <a:cs typeface="Arial" panose="020B0604020202020204" pitchFamily="34" charset="0"/>
              </a:rPr>
              <a:t>worldwide</a:t>
            </a:r>
            <a:r>
              <a:rPr kumimoji="0" lang="en-NZ" altLang="en-US"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lighting market.  In the years that followed, </a:t>
            </a:r>
            <a:r>
              <a:rPr lang="en-NZ" altLang="en-US" dirty="0">
                <a:latin typeface="Arial" panose="020B0604020202020204" pitchFamily="34" charset="0"/>
                <a:ea typeface="Times New Roman" panose="02020603050405020304" pitchFamily="18" charset="0"/>
                <a:cs typeface="Arial" panose="020B0604020202020204" pitchFamily="34" charset="0"/>
              </a:rPr>
              <a:t>New Hope USA inc</a:t>
            </a:r>
            <a:r>
              <a:rPr kumimoji="0" lang="en-NZ" altLang="en-US"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has built a strong reputation for quality and reliable lighting solutions and is known worldwide.</a:t>
            </a:r>
            <a:endParaRPr kumimoji="0" lang="en-NZ" altLang="en-US"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NZ"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4"/>
          <p:cNvSpPr>
            <a:spLocks noChangeArrowheads="1"/>
          </p:cNvSpPr>
          <p:nvPr/>
        </p:nvSpPr>
        <p:spPr bwMode="auto">
          <a:xfrm>
            <a:off x="765313" y="1649167"/>
            <a:ext cx="1062819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NZ" altLang="en-US"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In 2010, </a:t>
            </a:r>
            <a:r>
              <a:rPr lang="en-NZ" altLang="en-US" dirty="0">
                <a:latin typeface="Arial" panose="020B0604020202020204" pitchFamily="34" charset="0"/>
                <a:ea typeface="Times New Roman" panose="02020603050405020304" pitchFamily="18" charset="0"/>
                <a:cs typeface="Arial" panose="020B0604020202020204" pitchFamily="34" charset="0"/>
              </a:rPr>
              <a:t>New Hope USA inc</a:t>
            </a:r>
            <a:r>
              <a:rPr kumimoji="0" lang="en-NZ" altLang="en-US"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launched a scaled “distributed generation systems’ to complement </a:t>
            </a:r>
            <a:r>
              <a:rPr lang="en-NZ" altLang="en-US" dirty="0">
                <a:latin typeface="Arial" panose="020B0604020202020204" pitchFamily="34" charset="0"/>
                <a:ea typeface="Times New Roman" panose="02020603050405020304" pitchFamily="18" charset="0"/>
                <a:cs typeface="Arial" panose="020B0604020202020204" pitchFamily="34" charset="0"/>
              </a:rPr>
              <a:t>any</a:t>
            </a:r>
            <a:r>
              <a:rPr kumimoji="0" lang="en-NZ" altLang="en-US"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already well established LED lighting side of the business.  The scaled distributed generation systems included Solar Photovoltaic (PV) Systems together with Vertical Axis Wind Turbines (VAWT).  </a:t>
            </a:r>
            <a:r>
              <a:rPr lang="en-NZ" altLang="en-US" dirty="0">
                <a:latin typeface="Arial" panose="020B0604020202020204" pitchFamily="34" charset="0"/>
                <a:ea typeface="Times New Roman" panose="02020603050405020304" pitchFamily="18" charset="0"/>
                <a:cs typeface="Arial" panose="020B0604020202020204" pitchFamily="34" charset="0"/>
              </a:rPr>
              <a:t>New Hope USA inc</a:t>
            </a:r>
            <a:r>
              <a:rPr kumimoji="0" lang="en-NZ" altLang="en-US"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can supply a true hybrid system taking our nature’s sun and wind, providing a source of free, renewable and environmentally-friendly energy for homes and businesses.  Partnering with leading solar power module manufacturers in the world and import only the best and most popular solar power inverters, together with the best products manufactured internationally, to provide our clients with top quality options for their </a:t>
            </a:r>
            <a:r>
              <a:rPr kumimoji="0" lang="en-US" altLang="zh-CN"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wind and </a:t>
            </a:r>
            <a:r>
              <a:rPr kumimoji="0" lang="en-NZ" altLang="en-US"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solar energy requirements.</a:t>
            </a:r>
            <a:endParaRPr kumimoji="0" lang="en-NZ" altLang="en-US"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8" name="图片 7" descr="NHLOGO.jpg"/>
          <p:cNvPicPr>
            <a:picLocks noChangeAspect="1"/>
          </p:cNvPicPr>
          <p:nvPr/>
        </p:nvPicPr>
        <p:blipFill>
          <a:blip r:embed="rId2"/>
          <a:stretch>
            <a:fillRect/>
          </a:stretch>
        </p:blipFill>
        <p:spPr>
          <a:xfrm>
            <a:off x="10702149" y="5971083"/>
            <a:ext cx="1382711" cy="564667"/>
          </a:xfrm>
          <a:prstGeom prst="rect">
            <a:avLst/>
          </a:prstGeom>
        </p:spPr>
      </p:pic>
      <p:sp>
        <p:nvSpPr>
          <p:cNvPr id="6" name="Rectangle 5"/>
          <p:cNvSpPr/>
          <p:nvPr/>
        </p:nvSpPr>
        <p:spPr>
          <a:xfrm>
            <a:off x="765312" y="3751429"/>
            <a:ext cx="10131425" cy="1754326"/>
          </a:xfrm>
          <a:prstGeom prst="rect">
            <a:avLst/>
          </a:prstGeom>
        </p:spPr>
        <p:txBody>
          <a:bodyPr wrap="square">
            <a:spAutoFit/>
          </a:bodyPr>
          <a:lstStyle/>
          <a:p>
            <a:pPr lvl="0" defTabSz="914400" eaLnBrk="0" fontAlgn="base" hangingPunct="0">
              <a:spcBef>
                <a:spcPct val="0"/>
              </a:spcBef>
              <a:spcAft>
                <a:spcPct val="0"/>
              </a:spcAft>
            </a:pPr>
            <a:endParaRPr lang="en-NZ" altLang="en-US" dirty="0">
              <a:latin typeface="Arial" panose="020B0604020202020204" pitchFamily="34" charset="0"/>
              <a:ea typeface="Times New Roman" panose="02020603050405020304" pitchFamily="18" charset="0"/>
              <a:cs typeface="Arial" panose="020B0604020202020204" pitchFamily="34" charset="0"/>
            </a:endParaRPr>
          </a:p>
          <a:p>
            <a:pPr lvl="0" defTabSz="914400" eaLnBrk="0" fontAlgn="base" hangingPunct="0">
              <a:spcBef>
                <a:spcPct val="0"/>
              </a:spcBef>
              <a:spcAft>
                <a:spcPct val="0"/>
              </a:spcAft>
            </a:pPr>
            <a:r>
              <a:rPr lang="en-NZ" altLang="en-US" dirty="0">
                <a:latin typeface="Arial" panose="020B0604020202020204" pitchFamily="34" charset="0"/>
                <a:ea typeface="Times New Roman" panose="02020603050405020304" pitchFamily="18" charset="0"/>
                <a:cs typeface="Arial" panose="020B0604020202020204" pitchFamily="34" charset="0"/>
              </a:rPr>
              <a:t>In 2011, New Hope USA inc launched our Off-Grid Hybrid Street Lighting System.   </a:t>
            </a:r>
          </a:p>
          <a:p>
            <a:pPr lvl="0" defTabSz="914400" eaLnBrk="0" fontAlgn="base" hangingPunct="0">
              <a:spcBef>
                <a:spcPct val="0"/>
              </a:spcBef>
              <a:spcAft>
                <a:spcPct val="0"/>
              </a:spcAft>
            </a:pPr>
            <a:r>
              <a:rPr lang="en-NZ" altLang="en-US" dirty="0">
                <a:latin typeface="Arial" panose="020B0604020202020204" pitchFamily="34" charset="0"/>
                <a:ea typeface="Times New Roman" panose="02020603050405020304" pitchFamily="18" charset="0"/>
                <a:cs typeface="Arial" panose="020B0604020202020204" pitchFamily="34" charset="0"/>
              </a:rPr>
              <a:t>This system takes all the advantages of wind and solar, and places them into everyday items</a:t>
            </a:r>
          </a:p>
          <a:p>
            <a:pPr lvl="0" defTabSz="914400" eaLnBrk="0" fontAlgn="base" hangingPunct="0">
              <a:spcBef>
                <a:spcPct val="0"/>
              </a:spcBef>
              <a:spcAft>
                <a:spcPct val="0"/>
              </a:spcAft>
            </a:pPr>
            <a:r>
              <a:rPr lang="en-NZ" altLang="en-US" dirty="0">
                <a:latin typeface="Arial" panose="020B0604020202020204" pitchFamily="34" charset="0"/>
                <a:ea typeface="Times New Roman" panose="02020603050405020304" pitchFamily="18" charset="0"/>
                <a:cs typeface="Arial" panose="020B0604020202020204" pitchFamily="34" charset="0"/>
              </a:rPr>
              <a:t>such as street lighting.  Being totally off-grid, our Hybrid Street Lighting System can go anywhere</a:t>
            </a:r>
          </a:p>
          <a:p>
            <a:pPr lvl="0" defTabSz="914400" eaLnBrk="0" fontAlgn="base" hangingPunct="0">
              <a:spcBef>
                <a:spcPct val="0"/>
              </a:spcBef>
              <a:spcAft>
                <a:spcPct val="0"/>
              </a:spcAft>
            </a:pPr>
            <a:r>
              <a:rPr lang="en-NZ" altLang="en-US" dirty="0">
                <a:latin typeface="Arial" panose="020B0604020202020204" pitchFamily="34" charset="0"/>
                <a:ea typeface="Times New Roman" panose="02020603050405020304" pitchFamily="18" charset="0"/>
                <a:cs typeface="Arial" panose="020B0604020202020204" pitchFamily="34" charset="0"/>
              </a:rPr>
              <a:t>with the added bonus of not having to rely on a Mains Power Supply. </a:t>
            </a:r>
          </a:p>
          <a:p>
            <a:pPr lvl="0" defTabSz="914400" eaLnBrk="0" fontAlgn="base" hangingPunct="0">
              <a:spcBef>
                <a:spcPct val="0"/>
              </a:spcBef>
              <a:spcAft>
                <a:spcPct val="0"/>
              </a:spcAft>
            </a:pPr>
            <a:r>
              <a:rPr lang="en-NZ" altLang="en-US" dirty="0">
                <a:latin typeface="Arial" panose="020B0604020202020204" pitchFamily="34" charset="0"/>
                <a:ea typeface="Times New Roman" panose="02020603050405020304" pitchFamily="18" charset="0"/>
                <a:cs typeface="Arial" panose="020B0604020202020204" pitchFamily="34" charset="0"/>
              </a:rPr>
              <a:t>A real added feature for the very remote areas of the world.</a:t>
            </a:r>
            <a:endParaRPr lang="en-NZ" altLang="en-US" dirty="0">
              <a:latin typeface="Arial" panose="020B0604020202020204" pitchFamily="34" charset="0"/>
              <a:cs typeface="Arial" panose="020B0604020202020204" pitchFamily="34" charset="0"/>
            </a:endParaRPr>
          </a:p>
        </p:txBody>
      </p:sp>
      <p:sp>
        <p:nvSpPr>
          <p:cNvPr id="10" name="Rectangle 9"/>
          <p:cNvSpPr/>
          <p:nvPr/>
        </p:nvSpPr>
        <p:spPr>
          <a:xfrm>
            <a:off x="765313" y="5300804"/>
            <a:ext cx="10131425" cy="1477328"/>
          </a:xfrm>
          <a:prstGeom prst="rect">
            <a:avLst/>
          </a:prstGeom>
        </p:spPr>
        <p:txBody>
          <a:bodyPr wrap="square">
            <a:spAutoFit/>
          </a:bodyPr>
          <a:lstStyle/>
          <a:p>
            <a:pPr>
              <a:spcAft>
                <a:spcPts val="0"/>
              </a:spcAft>
            </a:pPr>
            <a:r>
              <a:rPr lang="en-NZ" dirty="0">
                <a:latin typeface="Arial" panose="020B0604020202020204" pitchFamily="34" charset="0"/>
                <a:ea typeface="Times New Roman" panose="02020603050405020304" pitchFamily="18" charset="0"/>
                <a:cs typeface="Arial" panose="020B0604020202020204" pitchFamily="34" charset="0"/>
              </a:rPr>
              <a:t> </a:t>
            </a:r>
          </a:p>
          <a:p>
            <a:r>
              <a:rPr lang="en-NZ" dirty="0">
                <a:latin typeface="Arial" panose="020B0604020202020204" pitchFamily="34" charset="0"/>
                <a:ea typeface="Times New Roman" panose="02020603050405020304" pitchFamily="18" charset="0"/>
                <a:cs typeface="Arial" panose="020B0604020202020204" pitchFamily="34" charset="0"/>
              </a:rPr>
              <a:t>2016 onwards, New Hope USA Inc is known as a front runner in LED lighting, small and large scale distributed generation systems. As part of our long-term growth strategy, we will continue to research and develop (R&amp;D) systems to enable all people towards an</a:t>
            </a:r>
          </a:p>
          <a:p>
            <a:r>
              <a:rPr lang="en-NZ" dirty="0">
                <a:latin typeface="Arial" panose="020B0604020202020204" pitchFamily="34" charset="0"/>
                <a:ea typeface="Times New Roman" panose="02020603050405020304" pitchFamily="18" charset="0"/>
                <a:cs typeface="Arial" panose="020B0604020202020204" pitchFamily="34" charset="0"/>
              </a:rPr>
              <a:t>energy efficient future. </a:t>
            </a:r>
            <a:endParaRPr lang="en-NZ"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63139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NHLOGO.jpg"/>
          <p:cNvPicPr>
            <a:picLocks noChangeAspect="1"/>
          </p:cNvPicPr>
          <p:nvPr/>
        </p:nvPicPr>
        <p:blipFill>
          <a:blip r:embed="rId2"/>
          <a:stretch>
            <a:fillRect/>
          </a:stretch>
        </p:blipFill>
        <p:spPr>
          <a:xfrm>
            <a:off x="10385490" y="5906877"/>
            <a:ext cx="1411557" cy="576447"/>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972" y="1001172"/>
            <a:ext cx="5617283" cy="449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253" y="1001172"/>
            <a:ext cx="5550793" cy="449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275007" y="389798"/>
            <a:ext cx="7727325" cy="461665"/>
          </a:xfrm>
          <a:prstGeom prst="rect">
            <a:avLst/>
          </a:prstGeom>
        </p:spPr>
        <p:txBody>
          <a:bodyPr wrap="square">
            <a:spAutoFit/>
          </a:bodyPr>
          <a:lstStyle/>
          <a:p>
            <a:pPr algn="ctr">
              <a:spcAft>
                <a:spcPts val="0"/>
              </a:spcAft>
            </a:pPr>
            <a:r>
              <a:rPr lang="en-NZ" dirty="0">
                <a:latin typeface="Arial" panose="020B0604020202020204" pitchFamily="34" charset="0"/>
                <a:ea typeface="Times New Roman" panose="02020603050405020304" pitchFamily="18" charset="0"/>
                <a:cs typeface="Arial" panose="020B0604020202020204" pitchFamily="34" charset="0"/>
              </a:rPr>
              <a:t> </a:t>
            </a:r>
            <a:r>
              <a:rPr lang="en-NZ" sz="2400" dirty="0">
                <a:latin typeface="Arial" panose="020B0604020202020204" pitchFamily="34" charset="0"/>
                <a:ea typeface="Times New Roman" panose="02020603050405020304" pitchFamily="18" charset="0"/>
                <a:cs typeface="Arial" panose="020B0604020202020204" pitchFamily="34" charset="0"/>
              </a:rPr>
              <a:t>New Hope </a:t>
            </a:r>
            <a:r>
              <a:rPr lang="en-NZ" sz="2400" dirty="0" err="1">
                <a:latin typeface="Arial" panose="020B0604020202020204" pitchFamily="34" charset="0"/>
                <a:ea typeface="Times New Roman" panose="02020603050405020304" pitchFamily="18" charset="0"/>
                <a:cs typeface="Arial" panose="020B0604020202020204" pitchFamily="34" charset="0"/>
              </a:rPr>
              <a:t>BillBoard</a:t>
            </a:r>
            <a:r>
              <a:rPr lang="en-NZ" sz="2400" dirty="0">
                <a:latin typeface="Arial" panose="020B0604020202020204" pitchFamily="34" charset="0"/>
                <a:ea typeface="Times New Roman" panose="02020603050405020304" pitchFamily="18" charset="0"/>
                <a:cs typeface="Arial" panose="020B0604020202020204" pitchFamily="34" charset="0"/>
              </a:rPr>
              <a:t>  500w </a:t>
            </a:r>
            <a:r>
              <a:rPr lang="en-NZ" sz="2400" dirty="0">
                <a:latin typeface="+mj-lt"/>
                <a:ea typeface="Times New Roman" panose="02020603050405020304" pitchFamily="18" charset="0"/>
                <a:cs typeface="Arial" panose="020B0604020202020204" pitchFamily="34" charset="0"/>
              </a:rPr>
              <a:t>and</a:t>
            </a:r>
            <a:r>
              <a:rPr lang="en-NZ" sz="2400" dirty="0">
                <a:latin typeface="Arial" panose="020B0604020202020204" pitchFamily="34" charset="0"/>
                <a:ea typeface="Times New Roman" panose="02020603050405020304" pitchFamily="18" charset="0"/>
                <a:cs typeface="Arial" panose="020B0604020202020204" pitchFamily="34" charset="0"/>
              </a:rPr>
              <a:t> 1000w turbines </a:t>
            </a:r>
          </a:p>
        </p:txBody>
      </p:sp>
    </p:spTree>
    <p:extLst>
      <p:ext uri="{BB962C8B-B14F-4D97-AF65-F5344CB8AC3E}">
        <p14:creationId xmlns:p14="http://schemas.microsoft.com/office/powerpoint/2010/main" val="7144360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746975"/>
            <a:ext cx="4813477" cy="1056068"/>
          </a:xfrm>
        </p:spPr>
        <p:txBody>
          <a:bodyPr>
            <a:normAutofit/>
          </a:bodyPr>
          <a:lstStyle/>
          <a:p>
            <a:r>
              <a:rPr lang="en-NZ" sz="3200" dirty="0"/>
              <a:t>General description</a:t>
            </a:r>
          </a:p>
        </p:txBody>
      </p:sp>
      <p:pic>
        <p:nvPicPr>
          <p:cNvPr id="6" name="Picture 5"/>
          <p:cNvPicPr>
            <a:picLocks noChangeAspect="1"/>
          </p:cNvPicPr>
          <p:nvPr/>
        </p:nvPicPr>
        <p:blipFill>
          <a:blip r:embed="rId2"/>
          <a:stretch>
            <a:fillRect/>
          </a:stretch>
        </p:blipFill>
        <p:spPr>
          <a:xfrm>
            <a:off x="5499279" y="206062"/>
            <a:ext cx="4803820" cy="63148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5384909" y="3095623"/>
            <a:ext cx="649357" cy="461665"/>
          </a:xfrm>
          <a:prstGeom prst="rect">
            <a:avLst/>
          </a:prstGeom>
          <a:noFill/>
        </p:spPr>
        <p:txBody>
          <a:bodyPr wrap="square" rtlCol="0">
            <a:spAutoFit/>
          </a:bodyPr>
          <a:lstStyle/>
          <a:p>
            <a:r>
              <a:rPr lang="en-NZ" sz="800" dirty="0">
                <a:solidFill>
                  <a:schemeClr val="bg1"/>
                </a:solidFill>
                <a:latin typeface="Arial" panose="020B0604020202020204" pitchFamily="34" charset="0"/>
                <a:cs typeface="Arial" panose="020B0604020202020204" pitchFamily="34" charset="0"/>
              </a:rPr>
              <a:t>10480mm</a:t>
            </a:r>
          </a:p>
          <a:p>
            <a:r>
              <a:rPr lang="en-NZ" sz="800" dirty="0">
                <a:solidFill>
                  <a:schemeClr val="bg1"/>
                </a:solidFill>
                <a:latin typeface="Arial" panose="020B0604020202020204" pitchFamily="34" charset="0"/>
                <a:cs typeface="Arial" panose="020B0604020202020204" pitchFamily="34" charset="0"/>
              </a:rPr>
              <a:t>8480mm</a:t>
            </a:r>
          </a:p>
          <a:p>
            <a:r>
              <a:rPr lang="en-NZ" sz="800" dirty="0">
                <a:solidFill>
                  <a:schemeClr val="bg1"/>
                </a:solidFill>
                <a:latin typeface="Arial" panose="020B0604020202020204" pitchFamily="34" charset="0"/>
                <a:cs typeface="Arial" panose="020B0604020202020204" pitchFamily="34" charset="0"/>
              </a:rPr>
              <a:t>7080mm</a:t>
            </a:r>
          </a:p>
        </p:txBody>
      </p:sp>
      <p:sp>
        <p:nvSpPr>
          <p:cNvPr id="8" name="TextBox 7"/>
          <p:cNvSpPr txBox="1"/>
          <p:nvPr/>
        </p:nvSpPr>
        <p:spPr>
          <a:xfrm>
            <a:off x="5921623" y="3585121"/>
            <a:ext cx="649357" cy="461665"/>
          </a:xfrm>
          <a:prstGeom prst="rect">
            <a:avLst/>
          </a:prstGeom>
          <a:noFill/>
        </p:spPr>
        <p:txBody>
          <a:bodyPr wrap="square" rtlCol="0">
            <a:spAutoFit/>
          </a:bodyPr>
          <a:lstStyle/>
          <a:p>
            <a:r>
              <a:rPr lang="en-NZ" sz="800" dirty="0">
                <a:solidFill>
                  <a:schemeClr val="bg1"/>
                </a:solidFill>
                <a:latin typeface="Arial" panose="020B0604020202020204" pitchFamily="34" charset="0"/>
                <a:cs typeface="Arial" panose="020B0604020202020204" pitchFamily="34" charset="0"/>
              </a:rPr>
              <a:t>9200mm</a:t>
            </a:r>
          </a:p>
          <a:p>
            <a:r>
              <a:rPr lang="en-NZ" sz="800" dirty="0">
                <a:solidFill>
                  <a:schemeClr val="bg1"/>
                </a:solidFill>
                <a:latin typeface="Arial" panose="020B0604020202020204" pitchFamily="34" charset="0"/>
                <a:cs typeface="Arial" panose="020B0604020202020204" pitchFamily="34" charset="0"/>
              </a:rPr>
              <a:t>7200mm</a:t>
            </a:r>
          </a:p>
          <a:p>
            <a:r>
              <a:rPr lang="en-NZ" sz="800" dirty="0">
                <a:solidFill>
                  <a:schemeClr val="bg1"/>
                </a:solidFill>
                <a:latin typeface="Arial" panose="020B0604020202020204" pitchFamily="34" charset="0"/>
                <a:cs typeface="Arial" panose="020B0604020202020204" pitchFamily="34" charset="0"/>
              </a:rPr>
              <a:t>5800mm</a:t>
            </a:r>
          </a:p>
        </p:txBody>
      </p:sp>
      <p:sp>
        <p:nvSpPr>
          <p:cNvPr id="9" name="TextBox 8"/>
          <p:cNvSpPr txBox="1"/>
          <p:nvPr/>
        </p:nvSpPr>
        <p:spPr>
          <a:xfrm>
            <a:off x="6597484" y="3836753"/>
            <a:ext cx="649357" cy="461665"/>
          </a:xfrm>
          <a:prstGeom prst="rect">
            <a:avLst/>
          </a:prstGeom>
          <a:noFill/>
        </p:spPr>
        <p:txBody>
          <a:bodyPr wrap="square" rtlCol="0">
            <a:spAutoFit/>
          </a:bodyPr>
          <a:lstStyle/>
          <a:p>
            <a:r>
              <a:rPr lang="en-NZ" sz="800" dirty="0">
                <a:solidFill>
                  <a:schemeClr val="bg1"/>
                </a:solidFill>
                <a:latin typeface="Arial" panose="020B0604020202020204" pitchFamily="34" charset="0"/>
                <a:cs typeface="Arial" panose="020B0604020202020204" pitchFamily="34" charset="0"/>
              </a:rPr>
              <a:t>8200mm</a:t>
            </a:r>
          </a:p>
          <a:p>
            <a:r>
              <a:rPr lang="en-NZ" sz="800" dirty="0">
                <a:solidFill>
                  <a:schemeClr val="bg1"/>
                </a:solidFill>
                <a:latin typeface="Arial" panose="020B0604020202020204" pitchFamily="34" charset="0"/>
                <a:cs typeface="Arial" panose="020B0604020202020204" pitchFamily="34" charset="0"/>
              </a:rPr>
              <a:t>6200mm</a:t>
            </a:r>
          </a:p>
          <a:p>
            <a:r>
              <a:rPr lang="en-NZ" sz="800" dirty="0">
                <a:solidFill>
                  <a:schemeClr val="bg1"/>
                </a:solidFill>
                <a:latin typeface="Arial" panose="020B0604020202020204" pitchFamily="34" charset="0"/>
                <a:cs typeface="Arial" panose="020B0604020202020204" pitchFamily="34" charset="0"/>
              </a:rPr>
              <a:t>4800mm</a:t>
            </a:r>
          </a:p>
        </p:txBody>
      </p:sp>
      <p:sp>
        <p:nvSpPr>
          <p:cNvPr id="10" name="TextBox 9"/>
          <p:cNvSpPr txBox="1"/>
          <p:nvPr/>
        </p:nvSpPr>
        <p:spPr>
          <a:xfrm>
            <a:off x="7737170" y="2070463"/>
            <a:ext cx="649357" cy="215444"/>
          </a:xfrm>
          <a:prstGeom prst="rect">
            <a:avLst/>
          </a:prstGeom>
          <a:noFill/>
        </p:spPr>
        <p:txBody>
          <a:bodyPr wrap="square" rtlCol="0">
            <a:spAutoFit/>
          </a:bodyPr>
          <a:lstStyle/>
          <a:p>
            <a:r>
              <a:rPr lang="en-NZ" sz="800" dirty="0">
                <a:solidFill>
                  <a:schemeClr val="bg1"/>
                </a:solidFill>
                <a:latin typeface="Arial" panose="020B0604020202020204" pitchFamily="34" charset="0"/>
                <a:cs typeface="Arial" panose="020B0604020202020204" pitchFamily="34" charset="0"/>
              </a:rPr>
              <a:t>1100mm</a:t>
            </a:r>
          </a:p>
        </p:txBody>
      </p:sp>
      <p:sp>
        <p:nvSpPr>
          <p:cNvPr id="11" name="TextBox 10"/>
          <p:cNvSpPr txBox="1"/>
          <p:nvPr/>
        </p:nvSpPr>
        <p:spPr>
          <a:xfrm>
            <a:off x="8578683" y="4195554"/>
            <a:ext cx="649357" cy="461665"/>
          </a:xfrm>
          <a:prstGeom prst="rect">
            <a:avLst/>
          </a:prstGeom>
          <a:noFill/>
        </p:spPr>
        <p:txBody>
          <a:bodyPr wrap="square" rtlCol="0">
            <a:spAutoFit/>
          </a:bodyPr>
          <a:lstStyle/>
          <a:p>
            <a:r>
              <a:rPr lang="en-NZ" sz="800" dirty="0">
                <a:solidFill>
                  <a:schemeClr val="bg1"/>
                </a:solidFill>
                <a:latin typeface="Arial" panose="020B0604020202020204" pitchFamily="34" charset="0"/>
                <a:cs typeface="Arial" panose="020B0604020202020204" pitchFamily="34" charset="0"/>
              </a:rPr>
              <a:t>8000mm</a:t>
            </a:r>
          </a:p>
          <a:p>
            <a:r>
              <a:rPr lang="en-NZ" sz="800" dirty="0">
                <a:solidFill>
                  <a:schemeClr val="bg1"/>
                </a:solidFill>
                <a:latin typeface="Arial" panose="020B0604020202020204" pitchFamily="34" charset="0"/>
                <a:cs typeface="Arial" panose="020B0604020202020204" pitchFamily="34" charset="0"/>
              </a:rPr>
              <a:t>6000mm</a:t>
            </a:r>
          </a:p>
          <a:p>
            <a:r>
              <a:rPr lang="en-NZ" sz="800" dirty="0">
                <a:solidFill>
                  <a:schemeClr val="bg1"/>
                </a:solidFill>
                <a:latin typeface="Arial" panose="020B0604020202020204" pitchFamily="34" charset="0"/>
                <a:cs typeface="Arial" panose="020B0604020202020204" pitchFamily="34" charset="0"/>
              </a:rPr>
              <a:t>4600mm</a:t>
            </a:r>
          </a:p>
        </p:txBody>
      </p:sp>
      <p:sp>
        <p:nvSpPr>
          <p:cNvPr id="12" name="Rectangle 11"/>
          <p:cNvSpPr/>
          <p:nvPr/>
        </p:nvSpPr>
        <p:spPr>
          <a:xfrm>
            <a:off x="685801" y="2065866"/>
            <a:ext cx="4521548" cy="4247317"/>
          </a:xfrm>
          <a:prstGeom prst="rect">
            <a:avLst/>
          </a:prstGeom>
        </p:spPr>
        <p:txBody>
          <a:bodyPr wrap="square">
            <a:spAutoFit/>
          </a:bodyPr>
          <a:lstStyle/>
          <a:p>
            <a:r>
              <a:rPr lang="en-NZ" dirty="0">
                <a:latin typeface="Arial" panose="020B0604020202020204" pitchFamily="34" charset="0"/>
                <a:cs typeface="Arial" panose="020B0604020202020204" pitchFamily="34" charset="0"/>
              </a:rPr>
              <a:t>New Hope USA Inc Hybrid Street Lighting Systems are designed off grid applications however a grid in system can also be designed.</a:t>
            </a:r>
          </a:p>
          <a:p>
            <a:endParaRPr lang="en-NZ" dirty="0">
              <a:latin typeface="Arial" panose="020B0604020202020204" pitchFamily="34" charset="0"/>
              <a:cs typeface="Arial" panose="020B0604020202020204" pitchFamily="34" charset="0"/>
            </a:endParaRPr>
          </a:p>
          <a:p>
            <a:r>
              <a:rPr lang="en-NZ" dirty="0">
                <a:latin typeface="Arial" panose="020B0604020202020204" pitchFamily="34" charset="0"/>
                <a:cs typeface="Arial" panose="020B0604020202020204" pitchFamily="34" charset="0"/>
              </a:rPr>
              <a:t>Primary use in city streets, parking lots, highways or remote roads where grid power is not available.</a:t>
            </a:r>
          </a:p>
          <a:p>
            <a:endParaRPr lang="en-NZ" dirty="0">
              <a:latin typeface="Arial" panose="020B0604020202020204" pitchFamily="34" charset="0"/>
              <a:cs typeface="Arial" panose="020B0604020202020204" pitchFamily="34" charset="0"/>
            </a:endParaRPr>
          </a:p>
          <a:p>
            <a:r>
              <a:rPr lang="en-NZ" dirty="0">
                <a:latin typeface="Arial" panose="020B0604020202020204" pitchFamily="34" charset="0"/>
                <a:cs typeface="Arial" panose="020B0604020202020204" pitchFamily="34" charset="0"/>
              </a:rPr>
              <a:t>The complete system includes New Hope USA Inc’s 100W vertical wind turbine, galvanised steel pole, solar panels, Lifepo4 lithium battery, high-tech hybrid smart controller and a LED street light with Luminous up to 130 LMW.</a:t>
            </a:r>
          </a:p>
        </p:txBody>
      </p:sp>
      <p:pic>
        <p:nvPicPr>
          <p:cNvPr id="13" name="图片 12" descr="NHLOGO.jpg"/>
          <p:cNvPicPr>
            <a:picLocks noChangeAspect="1"/>
          </p:cNvPicPr>
          <p:nvPr/>
        </p:nvPicPr>
        <p:blipFill>
          <a:blip r:embed="rId3"/>
          <a:stretch>
            <a:fillRect/>
          </a:stretch>
        </p:blipFill>
        <p:spPr>
          <a:xfrm>
            <a:off x="10480431" y="5898499"/>
            <a:ext cx="1523998" cy="622366"/>
          </a:xfrm>
          <a:prstGeom prst="rect">
            <a:avLst/>
          </a:prstGeom>
        </p:spPr>
      </p:pic>
    </p:spTree>
    <p:extLst>
      <p:ext uri="{BB962C8B-B14F-4D97-AF65-F5344CB8AC3E}">
        <p14:creationId xmlns:p14="http://schemas.microsoft.com/office/powerpoint/2010/main" val="10898499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3251"/>
            <a:ext cx="10131425" cy="1456267"/>
          </a:xfrm>
        </p:spPr>
        <p:txBody>
          <a:bodyPr/>
          <a:lstStyle/>
          <a:p>
            <a:r>
              <a:rPr lang="en-NZ" dirty="0"/>
              <a:t>Vertical Axis Wind Turbine</a:t>
            </a:r>
          </a:p>
        </p:txBody>
      </p:sp>
      <p:pic>
        <p:nvPicPr>
          <p:cNvPr id="6" name="Picture 5"/>
          <p:cNvPicPr>
            <a:picLocks noChangeAspect="1"/>
          </p:cNvPicPr>
          <p:nvPr/>
        </p:nvPicPr>
        <p:blipFill>
          <a:blip r:embed="rId2"/>
          <a:stretch>
            <a:fillRect/>
          </a:stretch>
        </p:blipFill>
        <p:spPr>
          <a:xfrm>
            <a:off x="4431665" y="1098942"/>
            <a:ext cx="1995938" cy="2910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6544832" y="1098942"/>
            <a:ext cx="4721045" cy="3139321"/>
          </a:xfrm>
          <a:prstGeom prst="rect">
            <a:avLst/>
          </a:prstGeom>
        </p:spPr>
        <p:txBody>
          <a:bodyPr wrap="square">
            <a:spAutoFit/>
          </a:bodyPr>
          <a:lstStyle/>
          <a:p>
            <a:r>
              <a:rPr lang="en-NZ" b="1" dirty="0">
                <a:latin typeface="Arial" panose="020B0604020202020204" pitchFamily="34" charset="0"/>
                <a:cs typeface="Arial" panose="020B0604020202020204" pitchFamily="34" charset="0"/>
              </a:rPr>
              <a:t>CBF blade</a:t>
            </a:r>
          </a:p>
          <a:p>
            <a:r>
              <a:rPr lang="en-NZ" dirty="0">
                <a:latin typeface="Arial" panose="020B0604020202020204" pitchFamily="34" charset="0"/>
                <a:cs typeface="Arial" panose="020B0604020202020204" pitchFamily="34" charset="0"/>
              </a:rPr>
              <a:t>The system blades are made from Continuous Basalt Fibre (CBF) which is light-weight, high strength (4 times stronger than steel with one fourth of the weight), corrosion resistant (150 years life span), great flexibility . Blades are smooth to allow customization for advertisements to be printed on them.</a:t>
            </a:r>
          </a:p>
          <a:p>
            <a:r>
              <a:rPr lang="en-NZ" dirty="0">
                <a:latin typeface="Arial" panose="020B0604020202020204" pitchFamily="34" charset="0"/>
                <a:cs typeface="Arial" panose="020B0604020202020204" pitchFamily="34" charset="0"/>
              </a:rPr>
              <a:t>Perforated  Blades to reduce wind resistance and increase efficiency.</a:t>
            </a:r>
          </a:p>
        </p:txBody>
      </p:sp>
      <p:sp>
        <p:nvSpPr>
          <p:cNvPr id="9" name="Rectangle 8"/>
          <p:cNvSpPr/>
          <p:nvPr/>
        </p:nvSpPr>
        <p:spPr>
          <a:xfrm>
            <a:off x="4063022" y="4586557"/>
            <a:ext cx="6096000" cy="1477328"/>
          </a:xfrm>
          <a:prstGeom prst="rect">
            <a:avLst/>
          </a:prstGeom>
        </p:spPr>
        <p:txBody>
          <a:bodyPr>
            <a:spAutoFit/>
          </a:bodyPr>
          <a:lstStyle/>
          <a:p>
            <a:r>
              <a:rPr lang="en-NZ" b="1" dirty="0" err="1">
                <a:latin typeface="Arial" panose="020B0604020202020204" pitchFamily="34" charset="0"/>
                <a:cs typeface="Arial" panose="020B0604020202020204" pitchFamily="34" charset="0"/>
              </a:rPr>
              <a:t>Mag.lev</a:t>
            </a:r>
            <a:r>
              <a:rPr lang="en-NZ" b="1" dirty="0">
                <a:latin typeface="Arial" panose="020B0604020202020204" pitchFamily="34" charset="0"/>
                <a:cs typeface="Arial" panose="020B0604020202020204" pitchFamily="34" charset="0"/>
              </a:rPr>
              <a:t>. -  Magnetic   Levitation Generator</a:t>
            </a:r>
          </a:p>
          <a:p>
            <a:r>
              <a:rPr lang="en-NZ" dirty="0">
                <a:latin typeface="Arial" panose="020B0604020202020204" pitchFamily="34" charset="0"/>
                <a:cs typeface="Arial" panose="020B0604020202020204" pitchFamily="34" charset="0"/>
              </a:rPr>
              <a:t>Our patented hub generator starts producing output power at wind speeds as low as 1 m/s w/ rated speed at 6.5 m/s making it the most efficient generator of  it’s type on the world’s market. </a:t>
            </a:r>
          </a:p>
        </p:txBody>
      </p:sp>
      <p:pic>
        <p:nvPicPr>
          <p:cNvPr id="8" name="图片 7" descr="NHLOGO.jpg"/>
          <p:cNvPicPr>
            <a:picLocks noChangeAspect="1"/>
          </p:cNvPicPr>
          <p:nvPr/>
        </p:nvPicPr>
        <p:blipFill>
          <a:blip r:embed="rId3"/>
          <a:stretch>
            <a:fillRect/>
          </a:stretch>
        </p:blipFill>
        <p:spPr>
          <a:xfrm>
            <a:off x="10165371" y="5834760"/>
            <a:ext cx="1757484" cy="717716"/>
          </a:xfrm>
          <a:prstGeom prst="rect">
            <a:avLst/>
          </a:prstGeom>
        </p:spPr>
      </p:pic>
      <p:pic>
        <p:nvPicPr>
          <p:cNvPr id="10" name="Picture 9"/>
          <p:cNvPicPr/>
          <p:nvPr/>
        </p:nvPicPr>
        <p:blipFill>
          <a:blip r:embed="rId4">
            <a:extLst>
              <a:ext uri="{28A0092B-C50C-407E-A947-70E740481C1C}">
                <a14:useLocalDpi xmlns:a14="http://schemas.microsoft.com/office/drawing/2010/main" val="0"/>
              </a:ext>
            </a:extLst>
          </a:blip>
          <a:srcRect/>
          <a:stretch>
            <a:fillRect/>
          </a:stretch>
        </p:blipFill>
        <p:spPr bwMode="auto">
          <a:xfrm>
            <a:off x="216535" y="4052521"/>
            <a:ext cx="3757588" cy="2499955"/>
          </a:xfrm>
          <a:prstGeom prst="rect">
            <a:avLst/>
          </a:prstGeom>
          <a:noFill/>
          <a:ln>
            <a:noFill/>
          </a:ln>
        </p:spPr>
      </p:pic>
      <p:pic>
        <p:nvPicPr>
          <p:cNvPr id="11" name="Picture 10"/>
          <p:cNvPicPr/>
          <p:nvPr/>
        </p:nvPicPr>
        <p:blipFill>
          <a:blip r:embed="rId5">
            <a:extLst>
              <a:ext uri="{28A0092B-C50C-407E-A947-70E740481C1C}">
                <a14:useLocalDpi xmlns:a14="http://schemas.microsoft.com/office/drawing/2010/main" val="0"/>
              </a:ext>
            </a:extLst>
          </a:blip>
          <a:srcRect/>
          <a:stretch>
            <a:fillRect/>
          </a:stretch>
        </p:blipFill>
        <p:spPr bwMode="auto">
          <a:xfrm>
            <a:off x="216535" y="1071196"/>
            <a:ext cx="4215130" cy="2981325"/>
          </a:xfrm>
          <a:prstGeom prst="rect">
            <a:avLst/>
          </a:prstGeom>
          <a:noFill/>
          <a:ln>
            <a:noFill/>
          </a:ln>
        </p:spPr>
      </p:pic>
    </p:spTree>
    <p:extLst>
      <p:ext uri="{BB962C8B-B14F-4D97-AF65-F5344CB8AC3E}">
        <p14:creationId xmlns:p14="http://schemas.microsoft.com/office/powerpoint/2010/main" val="34578183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0518" y="199291"/>
            <a:ext cx="2266683" cy="4089374"/>
          </a:xfrm>
        </p:spPr>
        <p:txBody>
          <a:bodyPr>
            <a:normAutofit/>
          </a:bodyPr>
          <a:lstStyle/>
          <a:p>
            <a:r>
              <a:rPr lang="en-NZ" sz="2400" dirty="0"/>
              <a:t>Hybrid street light with our patented LED Rotating screen, </a:t>
            </a:r>
            <a:r>
              <a:rPr lang="en-NZ" sz="2400" dirty="0" err="1"/>
              <a:t>wifi</a:t>
            </a:r>
            <a:r>
              <a:rPr lang="en-NZ" sz="2400" dirty="0"/>
              <a:t> modem  and  monitoring camera </a:t>
            </a:r>
          </a:p>
        </p:txBody>
      </p:sp>
      <p:pic>
        <p:nvPicPr>
          <p:cNvPr id="7" name="图片 6" descr="NHLOGO.jpg"/>
          <p:cNvPicPr>
            <a:picLocks noChangeAspect="1"/>
          </p:cNvPicPr>
          <p:nvPr/>
        </p:nvPicPr>
        <p:blipFill>
          <a:blip r:embed="rId2"/>
          <a:stretch>
            <a:fillRect/>
          </a:stretch>
        </p:blipFill>
        <p:spPr>
          <a:xfrm>
            <a:off x="10590492" y="5877997"/>
            <a:ext cx="1355324" cy="553483"/>
          </a:xfrm>
          <a:prstGeom prst="rect">
            <a:avLst/>
          </a:prstGeom>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893" y="199292"/>
            <a:ext cx="6731245" cy="6483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p:nvPr/>
        </p:nvPicPr>
        <p:blipFill>
          <a:blip r:embed="rId4">
            <a:extLst>
              <a:ext uri="{28A0092B-C50C-407E-A947-70E740481C1C}">
                <a14:useLocalDpi xmlns:a14="http://schemas.microsoft.com/office/drawing/2010/main" val="0"/>
              </a:ext>
            </a:extLst>
          </a:blip>
          <a:srcRect/>
          <a:stretch>
            <a:fillRect/>
          </a:stretch>
        </p:blipFill>
        <p:spPr bwMode="auto">
          <a:xfrm>
            <a:off x="7191374" y="199292"/>
            <a:ext cx="2429143" cy="4282556"/>
          </a:xfrm>
          <a:prstGeom prst="rect">
            <a:avLst/>
          </a:prstGeom>
          <a:noFill/>
          <a:ln>
            <a:noFill/>
          </a:ln>
        </p:spPr>
      </p:pic>
      <p:pic>
        <p:nvPicPr>
          <p:cNvPr id="3074" name="Picture 2" descr="t0136b73e74306a573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91375" y="4597758"/>
            <a:ext cx="2429142" cy="208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4256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1478" y="1011242"/>
            <a:ext cx="2344337" cy="1227865"/>
          </a:xfrm>
        </p:spPr>
        <p:txBody>
          <a:bodyPr>
            <a:normAutofit/>
          </a:bodyPr>
          <a:lstStyle/>
          <a:p>
            <a:r>
              <a:rPr lang="en-NZ" sz="2400" dirty="0"/>
              <a:t>Complete Monitoring system</a:t>
            </a:r>
          </a:p>
        </p:txBody>
      </p:sp>
      <p:pic>
        <p:nvPicPr>
          <p:cNvPr id="7" name="图片 6" descr="NHLOGO.jpg"/>
          <p:cNvPicPr>
            <a:picLocks noChangeAspect="1"/>
          </p:cNvPicPr>
          <p:nvPr/>
        </p:nvPicPr>
        <p:blipFill>
          <a:blip r:embed="rId2"/>
          <a:stretch>
            <a:fillRect/>
          </a:stretch>
        </p:blipFill>
        <p:spPr>
          <a:xfrm>
            <a:off x="10590492" y="5877997"/>
            <a:ext cx="1355324" cy="553483"/>
          </a:xfrm>
          <a:prstGeom prst="rect">
            <a:avLst/>
          </a:prstGeom>
        </p:spPr>
      </p:pic>
      <p:pic>
        <p:nvPicPr>
          <p:cNvPr id="9" name="Picture 8"/>
          <p:cNvPicPr/>
          <p:nvPr/>
        </p:nvPicPr>
        <p:blipFill>
          <a:blip r:embed="rId3">
            <a:extLst>
              <a:ext uri="{28A0092B-C50C-407E-A947-70E740481C1C}">
                <a14:useLocalDpi xmlns:a14="http://schemas.microsoft.com/office/drawing/2010/main" val="0"/>
              </a:ext>
            </a:extLst>
          </a:blip>
          <a:srcRect/>
          <a:stretch>
            <a:fillRect/>
          </a:stretch>
        </p:blipFill>
        <p:spPr bwMode="auto">
          <a:xfrm>
            <a:off x="386862" y="597877"/>
            <a:ext cx="9163977" cy="5833603"/>
          </a:xfrm>
          <a:prstGeom prst="rect">
            <a:avLst/>
          </a:prstGeom>
          <a:noFill/>
        </p:spPr>
      </p:pic>
    </p:spTree>
    <p:extLst>
      <p:ext uri="{BB962C8B-B14F-4D97-AF65-F5344CB8AC3E}">
        <p14:creationId xmlns:p14="http://schemas.microsoft.com/office/powerpoint/2010/main" val="41447728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3333" y="3345222"/>
            <a:ext cx="2741416" cy="2367397"/>
          </a:xfrm>
        </p:spPr>
        <p:txBody>
          <a:bodyPr>
            <a:normAutofit/>
          </a:bodyPr>
          <a:lstStyle/>
          <a:p>
            <a:r>
              <a:rPr lang="en-NZ" sz="2400" dirty="0"/>
              <a:t>Mobile Hybrid park light with customized blades logo &amp; </a:t>
            </a:r>
            <a:r>
              <a:rPr lang="en-NZ" sz="2400" dirty="0" err="1"/>
              <a:t>Usb</a:t>
            </a:r>
            <a:r>
              <a:rPr lang="en-NZ" sz="2400" dirty="0"/>
              <a:t> port charger</a:t>
            </a:r>
          </a:p>
        </p:txBody>
      </p:sp>
      <p:pic>
        <p:nvPicPr>
          <p:cNvPr id="7" name="图片 6" descr="NHLOGO.jpg"/>
          <p:cNvPicPr>
            <a:picLocks noChangeAspect="1"/>
          </p:cNvPicPr>
          <p:nvPr/>
        </p:nvPicPr>
        <p:blipFill>
          <a:blip r:embed="rId2"/>
          <a:stretch>
            <a:fillRect/>
          </a:stretch>
        </p:blipFill>
        <p:spPr>
          <a:xfrm>
            <a:off x="10590492" y="5877997"/>
            <a:ext cx="1355324" cy="553483"/>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068" y="350044"/>
            <a:ext cx="1501277" cy="536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7769" y="350045"/>
            <a:ext cx="1596980" cy="2995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580" y="350044"/>
            <a:ext cx="1448488" cy="5377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9345" y="350045"/>
            <a:ext cx="1423987" cy="5377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p:nvPr/>
        </p:nvPicPr>
        <p:blipFill>
          <a:blip r:embed="rId7">
            <a:extLst>
              <a:ext uri="{28A0092B-C50C-407E-A947-70E740481C1C}">
                <a14:useLocalDpi xmlns:a14="http://schemas.microsoft.com/office/drawing/2010/main" val="0"/>
              </a:ext>
            </a:extLst>
          </a:blip>
          <a:srcRect/>
          <a:stretch>
            <a:fillRect/>
          </a:stretch>
        </p:blipFill>
        <p:spPr bwMode="auto">
          <a:xfrm>
            <a:off x="5153331" y="350043"/>
            <a:ext cx="1144438" cy="2995179"/>
          </a:xfrm>
          <a:prstGeom prst="rect">
            <a:avLst/>
          </a:prstGeom>
          <a:noFill/>
          <a:ln>
            <a:noFill/>
          </a:ln>
        </p:spPr>
      </p:pic>
      <p:pic>
        <p:nvPicPr>
          <p:cNvPr id="11" name="Picture 10"/>
          <p:cNvPicPr/>
          <p:nvPr/>
        </p:nvPicPr>
        <p:blipFill>
          <a:blip r:embed="rId8">
            <a:extLst>
              <a:ext uri="{28A0092B-C50C-407E-A947-70E740481C1C}">
                <a14:useLocalDpi xmlns:a14="http://schemas.microsoft.com/office/drawing/2010/main" val="0"/>
              </a:ext>
            </a:extLst>
          </a:blip>
          <a:srcRect/>
          <a:stretch>
            <a:fillRect/>
          </a:stretch>
        </p:blipFill>
        <p:spPr bwMode="auto">
          <a:xfrm>
            <a:off x="7894749" y="350045"/>
            <a:ext cx="3709116" cy="5377318"/>
          </a:xfrm>
          <a:prstGeom prst="rect">
            <a:avLst/>
          </a:prstGeom>
          <a:noFill/>
          <a:ln>
            <a:noFill/>
          </a:ln>
        </p:spPr>
      </p:pic>
    </p:spTree>
    <p:extLst>
      <p:ext uri="{BB962C8B-B14F-4D97-AF65-F5344CB8AC3E}">
        <p14:creationId xmlns:p14="http://schemas.microsoft.com/office/powerpoint/2010/main" val="28717359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6503"/>
            <a:ext cx="10131425" cy="1456267"/>
          </a:xfrm>
        </p:spPr>
        <p:txBody>
          <a:bodyPr/>
          <a:lstStyle/>
          <a:p>
            <a:r>
              <a:rPr lang="en-NZ" dirty="0"/>
              <a:t>Vertical Axis Wind Turbine</a:t>
            </a:r>
          </a:p>
        </p:txBody>
      </p:sp>
      <p:pic>
        <p:nvPicPr>
          <p:cNvPr id="4" name="Picture 3"/>
          <p:cNvPicPr>
            <a:picLocks noChangeAspect="1"/>
          </p:cNvPicPr>
          <p:nvPr/>
        </p:nvPicPr>
        <p:blipFill>
          <a:blip r:embed="rId2"/>
          <a:stretch>
            <a:fillRect/>
          </a:stretch>
        </p:blipFill>
        <p:spPr>
          <a:xfrm>
            <a:off x="281353" y="1103622"/>
            <a:ext cx="9918488" cy="54964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10199841" y="1840522"/>
            <a:ext cx="1617020" cy="3693319"/>
          </a:xfrm>
          <a:prstGeom prst="rect">
            <a:avLst/>
          </a:prstGeom>
        </p:spPr>
        <p:txBody>
          <a:bodyPr wrap="square">
            <a:spAutoFit/>
          </a:bodyPr>
          <a:lstStyle/>
          <a:p>
            <a:r>
              <a:rPr lang="en-NZ" b="1" dirty="0">
                <a:latin typeface="Arial" panose="020B0604020202020204" pitchFamily="34" charset="0"/>
                <a:cs typeface="Arial" panose="020B0604020202020204" pitchFamily="34" charset="0"/>
              </a:rPr>
              <a:t>BETZ Limit</a:t>
            </a:r>
          </a:p>
          <a:p>
            <a:endParaRPr lang="en-NZ" b="1" dirty="0">
              <a:latin typeface="Arial" panose="020B0604020202020204" pitchFamily="34" charset="0"/>
              <a:cs typeface="Arial" panose="020B0604020202020204" pitchFamily="34" charset="0"/>
            </a:endParaRPr>
          </a:p>
          <a:p>
            <a:r>
              <a:rPr lang="en-NZ" dirty="0">
                <a:latin typeface="Arial" panose="020B0604020202020204" pitchFamily="34" charset="0"/>
                <a:cs typeface="Arial" panose="020B0604020202020204" pitchFamily="34" charset="0"/>
              </a:rPr>
              <a:t>With our patented design </a:t>
            </a:r>
            <a:r>
              <a:rPr lang="en-NZ" dirty="0" err="1">
                <a:latin typeface="Arial" panose="020B0604020202020204" pitchFamily="34" charset="0"/>
                <a:cs typeface="Arial" panose="020B0604020202020204" pitchFamily="34" charset="0"/>
              </a:rPr>
              <a:t>mag.lev</a:t>
            </a:r>
            <a:r>
              <a:rPr lang="en-NZ" dirty="0">
                <a:latin typeface="Arial" panose="020B0604020202020204" pitchFamily="34" charset="0"/>
                <a:cs typeface="Arial" panose="020B0604020202020204" pitchFamily="34" charset="0"/>
              </a:rPr>
              <a:t>. generator along with our blade design the complete efficiency can break the Betz limit.</a:t>
            </a:r>
          </a:p>
        </p:txBody>
      </p:sp>
      <p:pic>
        <p:nvPicPr>
          <p:cNvPr id="7" name="图片 6" descr="NHLOGO.jpg"/>
          <p:cNvPicPr>
            <a:picLocks noChangeAspect="1"/>
          </p:cNvPicPr>
          <p:nvPr/>
        </p:nvPicPr>
        <p:blipFill>
          <a:blip r:embed="rId3"/>
          <a:stretch>
            <a:fillRect/>
          </a:stretch>
        </p:blipFill>
        <p:spPr>
          <a:xfrm>
            <a:off x="10473261" y="5791199"/>
            <a:ext cx="1567868" cy="640281"/>
          </a:xfrm>
          <a:prstGeom prst="rect">
            <a:avLst/>
          </a:prstGeom>
        </p:spPr>
      </p:pic>
    </p:spTree>
    <p:extLst>
      <p:ext uri="{BB962C8B-B14F-4D97-AF65-F5344CB8AC3E}">
        <p14:creationId xmlns:p14="http://schemas.microsoft.com/office/powerpoint/2010/main" val="23877547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257175"/>
            <a:ext cx="3587920" cy="923926"/>
          </a:xfrm>
        </p:spPr>
        <p:txBody>
          <a:bodyPr/>
          <a:lstStyle/>
          <a:p>
            <a:r>
              <a:rPr lang="en-NZ" dirty="0"/>
              <a:t>Solar panel</a:t>
            </a:r>
          </a:p>
        </p:txBody>
      </p:sp>
      <p:pic>
        <p:nvPicPr>
          <p:cNvPr id="6" name="Picture 5"/>
          <p:cNvPicPr>
            <a:picLocks noChangeAspect="1"/>
          </p:cNvPicPr>
          <p:nvPr/>
        </p:nvPicPr>
        <p:blipFill>
          <a:blip r:embed="rId2"/>
          <a:stretch>
            <a:fillRect/>
          </a:stretch>
        </p:blipFill>
        <p:spPr>
          <a:xfrm>
            <a:off x="688724" y="1362991"/>
            <a:ext cx="3300386" cy="5040000"/>
          </a:xfrm>
          <a:prstGeom prst="rect">
            <a:avLst/>
          </a:prstGeom>
          <a:ln>
            <a:noFill/>
          </a:ln>
          <a:effectLst>
            <a:softEdge rad="112500"/>
          </a:effectLst>
        </p:spPr>
      </p:pic>
      <p:sp>
        <p:nvSpPr>
          <p:cNvPr id="10" name="Rectangle 9"/>
          <p:cNvSpPr/>
          <p:nvPr/>
        </p:nvSpPr>
        <p:spPr>
          <a:xfrm>
            <a:off x="4273721" y="802354"/>
            <a:ext cx="7149654" cy="4646272"/>
          </a:xfrm>
          <a:prstGeom prst="rect">
            <a:avLst/>
          </a:prstGeom>
        </p:spPr>
        <p:txBody>
          <a:bodyPr wrap="square">
            <a:spAutoFit/>
          </a:bodyPr>
          <a:lstStyle/>
          <a:p>
            <a:pPr marL="338455" marR="502920">
              <a:spcAft>
                <a:spcPts val="0"/>
              </a:spcAft>
            </a:pPr>
            <a:r>
              <a:rPr lang="en-US" spc="15" dirty="0">
                <a:latin typeface="Arial" panose="020B0604020202020204" pitchFamily="34" charset="0"/>
                <a:ea typeface="Arial" panose="020B0604020202020204" pitchFamily="34" charset="0"/>
                <a:cs typeface="Arial" panose="020B0604020202020204" pitchFamily="34" charset="0"/>
              </a:rPr>
              <a:t>We </a:t>
            </a:r>
            <a:r>
              <a:rPr lang="en-US" dirty="0">
                <a:latin typeface="Arial" panose="020B0604020202020204" pitchFamily="34" charset="0"/>
                <a:ea typeface="Arial" panose="020B0604020202020204" pitchFamily="34" charset="0"/>
                <a:cs typeface="Arial" panose="020B0604020202020204" pitchFamily="34" charset="0"/>
              </a:rPr>
              <a:t>use Polycrystalline or Monocrystalline Photovoltaic Modules depending on area of installation, features include:</a:t>
            </a:r>
            <a:endParaRPr lang="en-NZ" dirty="0">
              <a:latin typeface="Arial" panose="020B0604020202020204" pitchFamily="34" charset="0"/>
              <a:ea typeface="Arial" panose="020B0604020202020204" pitchFamily="34" charset="0"/>
              <a:cs typeface="Arial" panose="020B0604020202020204" pitchFamily="34" charset="0"/>
            </a:endParaRPr>
          </a:p>
          <a:p>
            <a:pPr>
              <a:lnSpc>
                <a:spcPct val="107000"/>
              </a:lnSpc>
              <a:spcBef>
                <a:spcPts val="10"/>
              </a:spcBef>
              <a:spcAft>
                <a:spcPts val="800"/>
              </a:spcAft>
            </a:pPr>
            <a:r>
              <a:rPr lang="en-NZ" dirty="0">
                <a:latin typeface="Arial" panose="020B0604020202020204" pitchFamily="34" charset="0"/>
                <a:ea typeface="Arial" panose="020B0604020202020204" pitchFamily="34" charset="0"/>
                <a:cs typeface="Arial" panose="020B0604020202020204" pitchFamily="34" charset="0"/>
              </a:rPr>
              <a:t> </a:t>
            </a:r>
            <a:endParaRPr lang="en-NZ" dirty="0">
              <a:latin typeface="Arial" panose="020B0604020202020204" pitchFamily="34" charset="0"/>
              <a:ea typeface="Calibri" panose="020F0502020204030204" pitchFamily="34" charset="0"/>
              <a:cs typeface="Arial" panose="020B0604020202020204" pitchFamily="34" charset="0"/>
            </a:endParaRPr>
          </a:p>
          <a:p>
            <a:pPr marL="285750" lvl="0" indent="-285750">
              <a:buFont typeface="Arial" panose="020B0604020202020204" pitchFamily="34" charset="0"/>
              <a:buChar char="•"/>
            </a:pPr>
            <a:r>
              <a:rPr lang="en-US" dirty="0">
                <a:latin typeface="Arial" panose="020B0604020202020204" pitchFamily="34" charset="0"/>
                <a:cs typeface="Arial" panose="020B0604020202020204" pitchFamily="34" charset="0"/>
              </a:rPr>
              <a:t>High cell efficiency with quality silicon material for long term output stability and reliability</a:t>
            </a:r>
          </a:p>
          <a:p>
            <a:pPr marL="285750" lvl="0" indent="-285750">
              <a:buFont typeface="Arial" panose="020B0604020202020204" pitchFamily="34" charset="0"/>
              <a:buChar char="•"/>
            </a:pPr>
            <a:r>
              <a:rPr lang="en-US" dirty="0">
                <a:latin typeface="Arial" panose="020B0604020202020204" pitchFamily="34" charset="0"/>
                <a:cs typeface="Arial" panose="020B0604020202020204" pitchFamily="34" charset="0"/>
              </a:rPr>
              <a:t>High transmittance, low iron tempered glass with enhanced stiffness and unique frame design with high mechanical strength for easy installation</a:t>
            </a:r>
          </a:p>
          <a:p>
            <a:pPr marL="285750" lvl="0" indent="-285750">
              <a:buFont typeface="Arial" panose="020B0604020202020204" pitchFamily="34" charset="0"/>
              <a:buChar char="•"/>
            </a:pPr>
            <a:r>
              <a:rPr lang="en-US" dirty="0">
                <a:latin typeface="Arial" panose="020B0604020202020204" pitchFamily="34" charset="0"/>
                <a:cs typeface="Arial" panose="020B0604020202020204" pitchFamily="34" charset="0"/>
              </a:rPr>
              <a:t>Advanced encapsulation material with multi-layer sheet lamination for efficient protection from the most severe environmental conditions</a:t>
            </a:r>
          </a:p>
          <a:p>
            <a:pPr marL="285750" lvl="0" indent="-285750">
              <a:buFont typeface="Arial" panose="020B0604020202020204" pitchFamily="34" charset="0"/>
              <a:buChar char="•"/>
            </a:pPr>
            <a:r>
              <a:rPr lang="en-US" dirty="0">
                <a:latin typeface="Arial" panose="020B0604020202020204" pitchFamily="34" charset="0"/>
                <a:cs typeface="Arial" panose="020B0604020202020204" pitchFamily="34" charset="0"/>
              </a:rPr>
              <a:t>Outstanding electrical performance under high temperature and low irradiance conditions</a:t>
            </a:r>
          </a:p>
          <a:p>
            <a:pPr marL="285750" lvl="0" indent="-285750">
              <a:buFont typeface="Arial" panose="020B0604020202020204" pitchFamily="34" charset="0"/>
              <a:buChar char="•"/>
            </a:pPr>
            <a:r>
              <a:rPr lang="en-NZ" dirty="0">
                <a:latin typeface="Arial" panose="020B0604020202020204" pitchFamily="34" charset="0"/>
                <a:ea typeface="Symbol" panose="05050102010706020507" pitchFamily="18" charset="2"/>
                <a:cs typeface="Arial" panose="020B0604020202020204" pitchFamily="34" charset="0"/>
              </a:rPr>
              <a:t>ISO 9001:2008 Quality Management Systems, CQC Certificate, CE Certificate &amp; SGS-TUV Certificates along                               with IEC61215 &amp; IEC61730</a:t>
            </a:r>
          </a:p>
        </p:txBody>
      </p:sp>
      <p:pic>
        <p:nvPicPr>
          <p:cNvPr id="7" name="图片 6" descr="NHLOGO.jpg"/>
          <p:cNvPicPr>
            <a:picLocks noChangeAspect="1"/>
          </p:cNvPicPr>
          <p:nvPr/>
        </p:nvPicPr>
        <p:blipFill>
          <a:blip r:embed="rId3"/>
          <a:stretch>
            <a:fillRect/>
          </a:stretch>
        </p:blipFill>
        <p:spPr>
          <a:xfrm>
            <a:off x="10351476" y="5771049"/>
            <a:ext cx="1547447" cy="631942"/>
          </a:xfrm>
          <a:prstGeom prst="rect">
            <a:avLst/>
          </a:prstGeom>
        </p:spPr>
      </p:pic>
    </p:spTree>
    <p:extLst>
      <p:ext uri="{BB962C8B-B14F-4D97-AF65-F5344CB8AC3E}">
        <p14:creationId xmlns:p14="http://schemas.microsoft.com/office/powerpoint/2010/main" val="38169438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447675"/>
            <a:ext cx="5532548" cy="904875"/>
          </a:xfrm>
        </p:spPr>
        <p:txBody>
          <a:bodyPr>
            <a:normAutofit/>
          </a:bodyPr>
          <a:lstStyle/>
          <a:p>
            <a:r>
              <a:rPr lang="en-NZ" sz="3200" dirty="0"/>
              <a:t>Lithium ion Batteries</a:t>
            </a:r>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533401" y="1442667"/>
            <a:ext cx="5676900" cy="4749801"/>
          </a:xfrm>
          <a:prstGeom prst="rect">
            <a:avLst/>
          </a:prstGeom>
          <a:ln>
            <a:noFill/>
          </a:ln>
          <a:effectLst>
            <a:softEdge rad="112500"/>
          </a:effectLst>
        </p:spPr>
      </p:pic>
      <p:sp>
        <p:nvSpPr>
          <p:cNvPr id="5" name="Rectangle 4"/>
          <p:cNvSpPr/>
          <p:nvPr/>
        </p:nvSpPr>
        <p:spPr>
          <a:xfrm>
            <a:off x="6819901" y="986942"/>
            <a:ext cx="4419599" cy="4801314"/>
          </a:xfrm>
          <a:prstGeom prst="rect">
            <a:avLst/>
          </a:prstGeom>
        </p:spPr>
        <p:txBody>
          <a:bodyPr wrap="square">
            <a:spAutoFit/>
          </a:bodyPr>
          <a:lstStyle/>
          <a:p>
            <a:r>
              <a:rPr lang="en-NZ" dirty="0">
                <a:latin typeface="Arial" panose="020B0604020202020204" pitchFamily="34" charset="0"/>
                <a:ea typeface="Calibri" panose="020F0502020204030204" pitchFamily="34" charset="0"/>
              </a:rPr>
              <a:t>With today’s demand for longevity and performance, our hybrid street lighting systems use either Gel or Lithium Ion (LiFePO4) batteries for energy storage. This ensures full discharge capacity is available giving over 5 years for gel and 10 years battery life if a full cycle is used every night which is very unlikely as there is normally solar photovoltaic or wind energy supplementing LED street head energy use.</a:t>
            </a:r>
          </a:p>
          <a:p>
            <a:endParaRPr lang="en-NZ" dirty="0">
              <a:latin typeface="Arial" panose="020B0604020202020204" pitchFamily="34" charset="0"/>
            </a:endParaRPr>
          </a:p>
          <a:p>
            <a:r>
              <a:rPr lang="en-NZ" dirty="0">
                <a:latin typeface="Arial" panose="020B0604020202020204" pitchFamily="34" charset="0"/>
              </a:rPr>
              <a:t>We place the </a:t>
            </a:r>
            <a:r>
              <a:rPr lang="en-NZ" dirty="0" err="1">
                <a:latin typeface="Arial" panose="020B0604020202020204" pitchFamily="34" charset="0"/>
              </a:rPr>
              <a:t>LiFe</a:t>
            </a:r>
            <a:r>
              <a:rPr lang="en-NZ" dirty="0">
                <a:latin typeface="Arial" panose="020B0604020202020204" pitchFamily="34" charset="0"/>
              </a:rPr>
              <a:t> batteries behind the solar panels so all hybrid working are above ground and for gel batteries we could either put it under ground or hang it in the </a:t>
            </a:r>
            <a:r>
              <a:rPr lang="en-NZ" dirty="0" err="1">
                <a:latin typeface="Arial" panose="020B0604020202020204" pitchFamily="34" charset="0"/>
              </a:rPr>
              <a:t>center</a:t>
            </a:r>
            <a:r>
              <a:rPr lang="en-NZ" dirty="0">
                <a:latin typeface="Arial" panose="020B0604020202020204" pitchFamily="34" charset="0"/>
              </a:rPr>
              <a:t> of the pole.</a:t>
            </a:r>
            <a:endParaRPr lang="en-NZ" dirty="0"/>
          </a:p>
        </p:txBody>
      </p:sp>
      <p:pic>
        <p:nvPicPr>
          <p:cNvPr id="7" name="图片 6" descr="NHLOGO.jpg"/>
          <p:cNvPicPr>
            <a:picLocks noChangeAspect="1"/>
          </p:cNvPicPr>
          <p:nvPr/>
        </p:nvPicPr>
        <p:blipFill>
          <a:blip r:embed="rId3"/>
          <a:stretch>
            <a:fillRect/>
          </a:stretch>
        </p:blipFill>
        <p:spPr>
          <a:xfrm>
            <a:off x="10339754" y="5810994"/>
            <a:ext cx="1594338" cy="651091"/>
          </a:xfrm>
          <a:prstGeom prst="rect">
            <a:avLst/>
          </a:prstGeom>
        </p:spPr>
      </p:pic>
    </p:spTree>
    <p:extLst>
      <p:ext uri="{BB962C8B-B14F-4D97-AF65-F5344CB8AC3E}">
        <p14:creationId xmlns:p14="http://schemas.microsoft.com/office/powerpoint/2010/main" val="34037057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476518"/>
            <a:ext cx="9647169" cy="1017849"/>
          </a:xfrm>
        </p:spPr>
        <p:txBody>
          <a:bodyPr/>
          <a:lstStyle/>
          <a:p>
            <a:r>
              <a:rPr lang="en-NZ" dirty="0">
                <a:latin typeface="Arial" panose="020B0604020202020204" pitchFamily="34" charset="0"/>
                <a:cs typeface="Arial" panose="020B0604020202020204" pitchFamily="34" charset="0"/>
              </a:rPr>
              <a:t>high-tech hybrid smart controller</a:t>
            </a:r>
            <a:endParaRPr lang="en-NZ" dirty="0"/>
          </a:p>
        </p:txBody>
      </p:sp>
      <p:pic>
        <p:nvPicPr>
          <p:cNvPr id="5" name="Picture 4"/>
          <p:cNvPicPr>
            <a:picLocks noChangeAspect="1"/>
          </p:cNvPicPr>
          <p:nvPr/>
        </p:nvPicPr>
        <p:blipFill>
          <a:blip r:embed="rId2"/>
          <a:stretch>
            <a:fillRect/>
          </a:stretch>
        </p:blipFill>
        <p:spPr>
          <a:xfrm>
            <a:off x="1002239" y="1714499"/>
            <a:ext cx="4374446" cy="3600000"/>
          </a:xfrm>
          <a:prstGeom prst="rect">
            <a:avLst/>
          </a:prstGeom>
          <a:ln>
            <a:noFill/>
          </a:ln>
          <a:effectLst>
            <a:softEdge rad="112500"/>
          </a:effectLst>
        </p:spPr>
      </p:pic>
      <p:sp>
        <p:nvSpPr>
          <p:cNvPr id="7" name="Rectangle 6"/>
          <p:cNvSpPr/>
          <p:nvPr/>
        </p:nvSpPr>
        <p:spPr>
          <a:xfrm>
            <a:off x="5676900" y="1951744"/>
            <a:ext cx="5664200" cy="2585323"/>
          </a:xfrm>
          <a:prstGeom prst="rect">
            <a:avLst/>
          </a:prstGeom>
        </p:spPr>
        <p:txBody>
          <a:bodyPr wrap="square">
            <a:spAutoFit/>
          </a:bodyPr>
          <a:lstStyle/>
          <a:p>
            <a:r>
              <a:rPr lang="en-NZ" dirty="0">
                <a:latin typeface="Arial" panose="020B0604020202020204" pitchFamily="34" charset="0"/>
                <a:ea typeface="Calibri" panose="020F0502020204030204" pitchFamily="34" charset="0"/>
                <a:cs typeface="Arial" panose="020B0604020202020204" pitchFamily="34" charset="0"/>
              </a:rPr>
              <a:t>The brain behind our hybrid street lighting solution is</a:t>
            </a:r>
            <a:r>
              <a:rPr lang="en-NZ" spc="-40" dirty="0">
                <a:latin typeface="Arial" panose="020B0604020202020204" pitchFamily="34" charset="0"/>
                <a:ea typeface="Calibri" panose="020F0502020204030204" pitchFamily="34" charset="0"/>
                <a:cs typeface="Arial" panose="020B0604020202020204" pitchFamily="34" charset="0"/>
              </a:rPr>
              <a:t> </a:t>
            </a:r>
            <a:r>
              <a:rPr lang="en-NZ" dirty="0">
                <a:latin typeface="Arial" panose="020B0604020202020204" pitchFamily="34" charset="0"/>
                <a:ea typeface="Calibri" panose="020F0502020204030204" pitchFamily="34" charset="0"/>
                <a:cs typeface="Arial" panose="020B0604020202020204" pitchFamily="34" charset="0"/>
              </a:rPr>
              <a:t>the intelligent Wind/Solar Hybrid MPPT Power</a:t>
            </a:r>
            <a:r>
              <a:rPr lang="en-NZ" spc="-40" dirty="0">
                <a:latin typeface="Arial" panose="020B0604020202020204" pitchFamily="34" charset="0"/>
                <a:ea typeface="Calibri" panose="020F0502020204030204" pitchFamily="34" charset="0"/>
                <a:cs typeface="Arial" panose="020B0604020202020204" pitchFamily="34" charset="0"/>
              </a:rPr>
              <a:t> </a:t>
            </a:r>
            <a:r>
              <a:rPr lang="en-NZ" dirty="0">
                <a:latin typeface="Arial" panose="020B0604020202020204" pitchFamily="34" charset="0"/>
                <a:ea typeface="Calibri" panose="020F0502020204030204" pitchFamily="34" charset="0"/>
                <a:cs typeface="Arial" panose="020B0604020202020204" pitchFamily="34" charset="0"/>
              </a:rPr>
              <a:t>Management Controller, a wind energy &amp; solar senior energy</a:t>
            </a:r>
            <a:r>
              <a:rPr lang="en-NZ" spc="-60" dirty="0">
                <a:latin typeface="Arial" panose="020B0604020202020204" pitchFamily="34" charset="0"/>
                <a:ea typeface="Calibri" panose="020F0502020204030204" pitchFamily="34" charset="0"/>
                <a:cs typeface="Arial" panose="020B0604020202020204" pitchFamily="34" charset="0"/>
              </a:rPr>
              <a:t> </a:t>
            </a:r>
            <a:r>
              <a:rPr lang="en-NZ" dirty="0">
                <a:latin typeface="Arial" panose="020B0604020202020204" pitchFamily="34" charset="0"/>
                <a:ea typeface="Calibri" panose="020F0502020204030204" pitchFamily="34" charset="0"/>
                <a:cs typeface="Arial" panose="020B0604020202020204" pitchFamily="34" charset="0"/>
              </a:rPr>
              <a:t>manager. Internally it integrates a high efficient LED driver, wind</a:t>
            </a:r>
            <a:r>
              <a:rPr lang="en-NZ" spc="-85" dirty="0">
                <a:latin typeface="Arial" panose="020B0604020202020204" pitchFamily="34" charset="0"/>
                <a:ea typeface="Calibri" panose="020F0502020204030204" pitchFamily="34" charset="0"/>
                <a:cs typeface="Arial" panose="020B0604020202020204" pitchFamily="34" charset="0"/>
              </a:rPr>
              <a:t> </a:t>
            </a:r>
            <a:r>
              <a:rPr lang="en-NZ" dirty="0">
                <a:latin typeface="Arial" panose="020B0604020202020204" pitchFamily="34" charset="0"/>
                <a:ea typeface="Calibri" panose="020F0502020204030204" pitchFamily="34" charset="0"/>
                <a:cs typeface="Arial" panose="020B0604020202020204" pitchFamily="34" charset="0"/>
              </a:rPr>
              <a:t>MPPT tracking system and solar MPPT tracking system. The</a:t>
            </a:r>
            <a:r>
              <a:rPr lang="en-NZ" spc="-60" dirty="0">
                <a:latin typeface="Arial" panose="020B0604020202020204" pitchFamily="34" charset="0"/>
                <a:ea typeface="Calibri" panose="020F0502020204030204" pitchFamily="34" charset="0"/>
                <a:cs typeface="Arial" panose="020B0604020202020204" pitchFamily="34" charset="0"/>
              </a:rPr>
              <a:t> </a:t>
            </a:r>
            <a:r>
              <a:rPr lang="en-NZ" dirty="0">
                <a:latin typeface="Arial" panose="020B0604020202020204" pitchFamily="34" charset="0"/>
                <a:ea typeface="Calibri" panose="020F0502020204030204" pitchFamily="34" charset="0"/>
                <a:cs typeface="Arial" panose="020B0604020202020204" pitchFamily="34" charset="0"/>
              </a:rPr>
              <a:t>new design concept and the open user-level application</a:t>
            </a:r>
            <a:r>
              <a:rPr lang="en-NZ" spc="-120" dirty="0">
                <a:latin typeface="Arial" panose="020B0604020202020204" pitchFamily="34" charset="0"/>
                <a:ea typeface="Calibri" panose="020F0502020204030204" pitchFamily="34" charset="0"/>
                <a:cs typeface="Arial" panose="020B0604020202020204" pitchFamily="34" charset="0"/>
              </a:rPr>
              <a:t> </a:t>
            </a:r>
            <a:r>
              <a:rPr lang="en-NZ" dirty="0">
                <a:latin typeface="Arial" panose="020B0604020202020204" pitchFamily="34" charset="0"/>
                <a:ea typeface="Calibri" panose="020F0502020204030204" pitchFamily="34" charset="0"/>
                <a:cs typeface="Arial" panose="020B0604020202020204" pitchFamily="34" charset="0"/>
              </a:rPr>
              <a:t>configuration extend the controller's application, giving precise control</a:t>
            </a:r>
            <a:r>
              <a:rPr lang="en-NZ" spc="-70" dirty="0">
                <a:latin typeface="Arial" panose="020B0604020202020204" pitchFamily="34" charset="0"/>
                <a:ea typeface="Calibri" panose="020F0502020204030204" pitchFamily="34" charset="0"/>
                <a:cs typeface="Arial" panose="020B0604020202020204" pitchFamily="34" charset="0"/>
              </a:rPr>
              <a:t> </a:t>
            </a:r>
            <a:r>
              <a:rPr lang="en-NZ" dirty="0">
                <a:latin typeface="Arial" panose="020B0604020202020204" pitchFamily="34" charset="0"/>
                <a:ea typeface="Calibri" panose="020F0502020204030204" pitchFamily="34" charset="0"/>
                <a:cs typeface="Arial" panose="020B0604020202020204" pitchFamily="34" charset="0"/>
              </a:rPr>
              <a:t>of energy input and</a:t>
            </a:r>
            <a:r>
              <a:rPr lang="en-NZ" spc="-65" dirty="0">
                <a:latin typeface="Arial" panose="020B0604020202020204" pitchFamily="34" charset="0"/>
                <a:ea typeface="Calibri" panose="020F0502020204030204" pitchFamily="34" charset="0"/>
                <a:cs typeface="Arial" panose="020B0604020202020204" pitchFamily="34" charset="0"/>
              </a:rPr>
              <a:t> </a:t>
            </a:r>
            <a:r>
              <a:rPr lang="en-NZ" dirty="0">
                <a:latin typeface="Arial" panose="020B0604020202020204" pitchFamily="34" charset="0"/>
                <a:ea typeface="Calibri" panose="020F0502020204030204" pitchFamily="34" charset="0"/>
                <a:cs typeface="Arial" panose="020B0604020202020204" pitchFamily="34" charset="0"/>
              </a:rPr>
              <a:t>output</a:t>
            </a:r>
            <a:endParaRPr lang="en-NZ" dirty="0">
              <a:latin typeface="Arial" panose="020B0604020202020204" pitchFamily="34" charset="0"/>
              <a:cs typeface="Arial" panose="020B0604020202020204" pitchFamily="34" charset="0"/>
            </a:endParaRPr>
          </a:p>
        </p:txBody>
      </p:sp>
      <p:pic>
        <p:nvPicPr>
          <p:cNvPr id="6" name="图片 5" descr="NHLOGO.jpg"/>
          <p:cNvPicPr>
            <a:picLocks noChangeAspect="1"/>
          </p:cNvPicPr>
          <p:nvPr/>
        </p:nvPicPr>
        <p:blipFill>
          <a:blip r:embed="rId3"/>
          <a:stretch>
            <a:fillRect/>
          </a:stretch>
        </p:blipFill>
        <p:spPr>
          <a:xfrm>
            <a:off x="10332970" y="5809999"/>
            <a:ext cx="1670139" cy="682046"/>
          </a:xfrm>
          <a:prstGeom prst="rect">
            <a:avLst/>
          </a:prstGeom>
        </p:spPr>
      </p:pic>
    </p:spTree>
    <p:extLst>
      <p:ext uri="{BB962C8B-B14F-4D97-AF65-F5344CB8AC3E}">
        <p14:creationId xmlns:p14="http://schemas.microsoft.com/office/powerpoint/2010/main" val="4981113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38100"/>
            <a:ext cx="10131425" cy="1456267"/>
          </a:xfrm>
        </p:spPr>
        <p:txBody>
          <a:bodyPr/>
          <a:lstStyle/>
          <a:p>
            <a:r>
              <a:rPr lang="en-NZ" dirty="0">
                <a:latin typeface="Arial" panose="020B0604020202020204" pitchFamily="34" charset="0"/>
                <a:cs typeface="Arial" panose="020B0604020202020204" pitchFamily="34" charset="0"/>
              </a:rPr>
              <a:t>high-tech hybrid smart controller</a:t>
            </a:r>
            <a:endParaRPr lang="en-NZ" dirty="0"/>
          </a:p>
        </p:txBody>
      </p:sp>
      <p:sp>
        <p:nvSpPr>
          <p:cNvPr id="6" name="Rectangle 5"/>
          <p:cNvSpPr/>
          <p:nvPr/>
        </p:nvSpPr>
        <p:spPr>
          <a:xfrm>
            <a:off x="685801" y="1469747"/>
            <a:ext cx="10794999" cy="4524315"/>
          </a:xfrm>
          <a:prstGeom prst="rect">
            <a:avLst/>
          </a:prstGeom>
        </p:spPr>
        <p:txBody>
          <a:bodyPr wrap="square">
            <a:spAutoFit/>
          </a:bodyPr>
          <a:lstStyle/>
          <a:p>
            <a:r>
              <a:rPr lang="en-NZ" b="1" dirty="0">
                <a:latin typeface="Arial" panose="020B0604020202020204" pitchFamily="34" charset="0"/>
                <a:cs typeface="Arial" panose="020B0604020202020204" pitchFamily="34" charset="0"/>
              </a:rPr>
              <a:t>Main features of our controller are:-</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Provide wind generators Maximum Power Point Tracking (MPPT) channel</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Provide solar input Maximum Power Point Tracking (MPPT) channel</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Provide LED driver with 120W output, maximum efficiency up to 95%</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High brightness 3-digital display, setting parameters</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Fan/solar input channel reverse connect, protect from over current, overloading and lightning</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Output channel protection (open circuit, short circuit, overloading, opposite connect, lightning)</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Battery input opposite connect</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Battery over charge/discharge protection, safe charge management can repair battery during charging   period, extends the battery lifetime greatly</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Fan auto/manual unloading function, the unique unloading control technology ensures fan's smooth braking, to avoid large inertia change, and improve the mechanical life of fan</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Provide electricity switching function as needed. When the battery runs down, switch                                to electricity automatically; keep the output stable and effective</a:t>
            </a:r>
          </a:p>
          <a:p>
            <a:pPr marL="285750" indent="-285750">
              <a:buFont typeface="Arial" panose="020B0604020202020204" pitchFamily="34" charset="0"/>
              <a:buChar char="•"/>
            </a:pPr>
            <a:r>
              <a:rPr lang="en-NZ" dirty="0">
                <a:latin typeface="Arial" panose="020B0604020202020204" pitchFamily="34" charset="0"/>
                <a:cs typeface="Arial" panose="020B0604020202020204" pitchFamily="34" charset="0"/>
              </a:rPr>
              <a:t>Reserved RS232 communication interface can provide communication                                              management function. Making expanding of wireless telecommunications possible</a:t>
            </a:r>
          </a:p>
        </p:txBody>
      </p:sp>
      <p:pic>
        <p:nvPicPr>
          <p:cNvPr id="5" name="图片 4" descr="NHLOGO.jpg"/>
          <p:cNvPicPr>
            <a:picLocks noChangeAspect="1"/>
          </p:cNvPicPr>
          <p:nvPr/>
        </p:nvPicPr>
        <p:blipFill>
          <a:blip r:embed="rId2"/>
          <a:stretch>
            <a:fillRect/>
          </a:stretch>
        </p:blipFill>
        <p:spPr>
          <a:xfrm>
            <a:off x="10407780" y="5668314"/>
            <a:ext cx="1595327" cy="651495"/>
          </a:xfrm>
          <a:prstGeom prst="rect">
            <a:avLst/>
          </a:prstGeom>
        </p:spPr>
      </p:pic>
    </p:spTree>
    <p:extLst>
      <p:ext uri="{BB962C8B-B14F-4D97-AF65-F5344CB8AC3E}">
        <p14:creationId xmlns:p14="http://schemas.microsoft.com/office/powerpoint/2010/main" val="33333122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5400"/>
            <a:ext cx="10131425" cy="1456267"/>
          </a:xfrm>
        </p:spPr>
        <p:txBody>
          <a:bodyPr/>
          <a:lstStyle/>
          <a:p>
            <a:r>
              <a:rPr lang="en-NZ" dirty="0"/>
              <a:t>LED Streetlight</a:t>
            </a:r>
          </a:p>
        </p:txBody>
      </p:sp>
      <p:sp>
        <p:nvSpPr>
          <p:cNvPr id="5"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6" name="Rectangle 4"/>
          <p:cNvSpPr>
            <a:spLocks noChangeArrowheads="1"/>
          </p:cNvSpPr>
          <p:nvPr/>
        </p:nvSpPr>
        <p:spPr bwMode="auto">
          <a:xfrm>
            <a:off x="4491036" y="1233017"/>
            <a:ext cx="7305677"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Arial" panose="020B0604020202020204" pitchFamily="34" charset="0"/>
                <a:ea typeface="Arial" panose="020B0604020202020204" pitchFamily="34" charset="0"/>
                <a:cs typeface="Times New Roman" panose="02020603050405020304" pitchFamily="18" charset="0"/>
              </a:rPr>
              <a:t>Our own LED head units has a professional encapsulation of materials which utilizes the highly efficient Philips LUMILED chip, making the LED light source obtain excellent protection of optical attenuation and heat conduction ratio.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latin typeface="Arial" panose="020B0604020202020204" pitchFamily="34" charset="0"/>
              <a:ea typeface="Arial" panose="020B06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Arial" panose="020B0604020202020204" pitchFamily="34" charset="0"/>
                <a:ea typeface="Arial" panose="020B0604020202020204" pitchFamily="34" charset="0"/>
                <a:cs typeface="Times New Roman" panose="02020603050405020304" pitchFamily="18" charset="0"/>
              </a:rPr>
              <a:t>Also utilizing world leading Mean Well LED Drivers, this ensures great luminaire stability, lifespan &amp; optimal performance status.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NZ"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Arial" panose="020B0604020202020204" pitchFamily="34" charset="0"/>
                <a:ea typeface="Arial" panose="020B0604020202020204" pitchFamily="34" charset="0"/>
                <a:cs typeface="Times New Roman" panose="02020603050405020304" pitchFamily="18" charset="0"/>
              </a:rPr>
              <a:t>The use of the good thermal grease combining MCPCB and the aluminum radiator closely, keeps every LED obtaining optimal effects of heat dissipation. Light attenuation of LEDs under safe control with adequate heat sinking area and excellent air flow design.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NZ"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Arial" panose="020B0604020202020204" pitchFamily="34" charset="0"/>
                <a:ea typeface="Arial" panose="020B0604020202020204" pitchFamily="34" charset="0"/>
                <a:cs typeface="Times New Roman" panose="02020603050405020304" pitchFamily="18" charset="0"/>
              </a:rPr>
              <a:t>Optional monitoring hardware can be installed if                                    requested to allow complete hybrid system                                         checks and control.</a:t>
            </a:r>
            <a:endParaRPr kumimoji="0" lang="en-US" altLang="en-US" b="0" i="0" u="none" strike="noStrike" cap="none" normalizeH="0" baseline="0" dirty="0">
              <a:ln>
                <a:noFill/>
              </a:ln>
              <a:solidFill>
                <a:schemeClr val="tx1"/>
              </a:solidFill>
              <a:effectLst/>
              <a:latin typeface="Arial" panose="020B0604020202020204" pitchFamily="34" charset="0"/>
            </a:endParaRPr>
          </a:p>
        </p:txBody>
      </p:sp>
      <p:pic>
        <p:nvPicPr>
          <p:cNvPr id="9221"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299" y="3551970"/>
            <a:ext cx="3600000" cy="27276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2"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299" y="1475577"/>
            <a:ext cx="3600000" cy="20763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7"/>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pic>
        <p:nvPicPr>
          <p:cNvPr id="9" name="图片 8" descr="NHLOGO.jpg"/>
          <p:cNvPicPr>
            <a:picLocks noChangeAspect="1"/>
          </p:cNvPicPr>
          <p:nvPr/>
        </p:nvPicPr>
        <p:blipFill>
          <a:blip r:embed="rId4"/>
          <a:stretch>
            <a:fillRect/>
          </a:stretch>
        </p:blipFill>
        <p:spPr>
          <a:xfrm>
            <a:off x="10402643" y="5816220"/>
            <a:ext cx="1487854" cy="607605"/>
          </a:xfrm>
          <a:prstGeom prst="rect">
            <a:avLst/>
          </a:prstGeom>
        </p:spPr>
      </p:pic>
    </p:spTree>
    <p:extLst>
      <p:ext uri="{BB962C8B-B14F-4D97-AF65-F5344CB8AC3E}">
        <p14:creationId xmlns:p14="http://schemas.microsoft.com/office/powerpoint/2010/main" val="40119591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7088499" y="1171551"/>
            <a:ext cx="3785746" cy="2310203"/>
          </a:xfrm>
          <a:prstGeom prst="rect">
            <a:avLst/>
          </a:prstGeom>
          <a:ln>
            <a:noFill/>
          </a:ln>
          <a:effectLst>
            <a:softEdge rad="112500"/>
          </a:effectLst>
        </p:spPr>
      </p:pic>
      <p:sp>
        <p:nvSpPr>
          <p:cNvPr id="2" name="Title 1"/>
          <p:cNvSpPr>
            <a:spLocks noGrp="1"/>
          </p:cNvSpPr>
          <p:nvPr>
            <p:ph type="title"/>
          </p:nvPr>
        </p:nvSpPr>
        <p:spPr>
          <a:xfrm>
            <a:off x="977390" y="154860"/>
            <a:ext cx="8231343" cy="961292"/>
          </a:xfrm>
        </p:spPr>
        <p:txBody>
          <a:bodyPr>
            <a:normAutofit/>
          </a:bodyPr>
          <a:lstStyle/>
          <a:p>
            <a:pPr algn="ctr"/>
            <a:r>
              <a:rPr lang="en-NZ" sz="2400" dirty="0"/>
              <a:t> Hybrid installations world wide</a:t>
            </a:r>
          </a:p>
        </p:txBody>
      </p:sp>
      <p:pic>
        <p:nvPicPr>
          <p:cNvPr id="10" name="Picture 9"/>
          <p:cNvPicPr>
            <a:picLocks noChangeAspect="1"/>
          </p:cNvPicPr>
          <p:nvPr/>
        </p:nvPicPr>
        <p:blipFill>
          <a:blip r:embed="rId3"/>
          <a:stretch>
            <a:fillRect/>
          </a:stretch>
        </p:blipFill>
        <p:spPr>
          <a:xfrm>
            <a:off x="3750967" y="3397729"/>
            <a:ext cx="3337532" cy="2145050"/>
          </a:xfrm>
          <a:prstGeom prst="rect">
            <a:avLst/>
          </a:prstGeom>
          <a:ln>
            <a:noFill/>
          </a:ln>
          <a:effectLst>
            <a:softEdge rad="112500"/>
          </a:effectLst>
        </p:spPr>
      </p:pic>
      <p:pic>
        <p:nvPicPr>
          <p:cNvPr id="9" name="Picture 8"/>
          <p:cNvPicPr>
            <a:picLocks noChangeAspect="1"/>
          </p:cNvPicPr>
          <p:nvPr/>
        </p:nvPicPr>
        <p:blipFill>
          <a:blip r:embed="rId4"/>
          <a:stretch>
            <a:fillRect/>
          </a:stretch>
        </p:blipFill>
        <p:spPr>
          <a:xfrm>
            <a:off x="370699" y="3353072"/>
            <a:ext cx="3451023" cy="2189706"/>
          </a:xfrm>
          <a:prstGeom prst="rect">
            <a:avLst/>
          </a:prstGeom>
          <a:ln>
            <a:noFill/>
          </a:ln>
          <a:effectLst>
            <a:softEdge rad="112500"/>
          </a:effectLst>
        </p:spPr>
      </p:pic>
      <p:pic>
        <p:nvPicPr>
          <p:cNvPr id="5" name="Picture 4"/>
          <p:cNvPicPr>
            <a:picLocks noChangeAspect="1"/>
          </p:cNvPicPr>
          <p:nvPr/>
        </p:nvPicPr>
        <p:blipFill>
          <a:blip r:embed="rId5"/>
          <a:stretch>
            <a:fillRect/>
          </a:stretch>
        </p:blipFill>
        <p:spPr>
          <a:xfrm>
            <a:off x="356065" y="1116152"/>
            <a:ext cx="3465657" cy="2281576"/>
          </a:xfrm>
          <a:prstGeom prst="rect">
            <a:avLst/>
          </a:prstGeom>
          <a:ln>
            <a:noFill/>
          </a:ln>
          <a:effectLst>
            <a:softEdge rad="112500"/>
          </a:effectLst>
        </p:spPr>
      </p:pic>
      <p:pic>
        <p:nvPicPr>
          <p:cNvPr id="7" name="Picture 6"/>
          <p:cNvPicPr>
            <a:picLocks noChangeAspect="1"/>
          </p:cNvPicPr>
          <p:nvPr/>
        </p:nvPicPr>
        <p:blipFill>
          <a:blip r:embed="rId6"/>
          <a:stretch>
            <a:fillRect/>
          </a:stretch>
        </p:blipFill>
        <p:spPr>
          <a:xfrm>
            <a:off x="7088498" y="3404434"/>
            <a:ext cx="3785747" cy="2176292"/>
          </a:xfrm>
          <a:prstGeom prst="rect">
            <a:avLst/>
          </a:prstGeom>
          <a:ln>
            <a:noFill/>
          </a:ln>
          <a:effectLst>
            <a:softEdge rad="112500"/>
          </a:effectLst>
        </p:spPr>
      </p:pic>
      <p:pic>
        <p:nvPicPr>
          <p:cNvPr id="6" name="Picture 5"/>
          <p:cNvPicPr>
            <a:picLocks noChangeAspect="1"/>
          </p:cNvPicPr>
          <p:nvPr/>
        </p:nvPicPr>
        <p:blipFill>
          <a:blip r:embed="rId7"/>
          <a:stretch>
            <a:fillRect/>
          </a:stretch>
        </p:blipFill>
        <p:spPr>
          <a:xfrm>
            <a:off x="3712608" y="1171551"/>
            <a:ext cx="3492839" cy="2270832"/>
          </a:xfrm>
          <a:prstGeom prst="rect">
            <a:avLst/>
          </a:prstGeom>
          <a:ln>
            <a:noFill/>
          </a:ln>
          <a:effectLst>
            <a:softEdge rad="112500"/>
          </a:effectLst>
        </p:spPr>
      </p:pic>
      <p:pic>
        <p:nvPicPr>
          <p:cNvPr id="11" name="图片 10" descr="NHLOGO.jpg"/>
          <p:cNvPicPr>
            <a:picLocks noChangeAspect="1"/>
          </p:cNvPicPr>
          <p:nvPr/>
        </p:nvPicPr>
        <p:blipFill>
          <a:blip r:embed="rId8"/>
          <a:stretch>
            <a:fillRect/>
          </a:stretch>
        </p:blipFill>
        <p:spPr>
          <a:xfrm>
            <a:off x="10551747" y="6032431"/>
            <a:ext cx="1405792" cy="574093"/>
          </a:xfrm>
          <a:prstGeom prst="rect">
            <a:avLst/>
          </a:prstGeom>
        </p:spPr>
      </p:pic>
    </p:spTree>
    <p:extLst>
      <p:ext uri="{BB962C8B-B14F-4D97-AF65-F5344CB8AC3E}">
        <p14:creationId xmlns:p14="http://schemas.microsoft.com/office/powerpoint/2010/main" val="21472542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3966" y="71403"/>
            <a:ext cx="7101710" cy="975102"/>
          </a:xfrm>
        </p:spPr>
        <p:txBody>
          <a:bodyPr>
            <a:normAutofit/>
          </a:bodyPr>
          <a:lstStyle/>
          <a:p>
            <a:pPr algn="ctr"/>
            <a:r>
              <a:rPr lang="en-NZ" sz="2400" dirty="0"/>
              <a:t>Hybrid installations world wide</a:t>
            </a:r>
          </a:p>
        </p:txBody>
      </p:sp>
      <p:pic>
        <p:nvPicPr>
          <p:cNvPr id="6" name="Picture 5"/>
          <p:cNvPicPr>
            <a:picLocks noChangeAspect="1"/>
          </p:cNvPicPr>
          <p:nvPr/>
        </p:nvPicPr>
        <p:blipFill>
          <a:blip r:embed="rId2"/>
          <a:stretch>
            <a:fillRect/>
          </a:stretch>
        </p:blipFill>
        <p:spPr>
          <a:xfrm>
            <a:off x="828343" y="1046505"/>
            <a:ext cx="4158539" cy="2308845"/>
          </a:xfrm>
          <a:prstGeom prst="rect">
            <a:avLst/>
          </a:prstGeom>
          <a:ln>
            <a:noFill/>
          </a:ln>
          <a:effectLst>
            <a:softEdge rad="112500"/>
          </a:effectLst>
        </p:spPr>
      </p:pic>
      <p:pic>
        <p:nvPicPr>
          <p:cNvPr id="10" name="Picture 9"/>
          <p:cNvPicPr>
            <a:picLocks noChangeAspect="1"/>
          </p:cNvPicPr>
          <p:nvPr/>
        </p:nvPicPr>
        <p:blipFill>
          <a:blip r:embed="rId3"/>
          <a:stretch>
            <a:fillRect/>
          </a:stretch>
        </p:blipFill>
        <p:spPr>
          <a:xfrm>
            <a:off x="7710551" y="3466027"/>
            <a:ext cx="3543047" cy="2415259"/>
          </a:xfrm>
          <a:prstGeom prst="rect">
            <a:avLst/>
          </a:prstGeom>
          <a:ln>
            <a:noFill/>
          </a:ln>
          <a:effectLst>
            <a:softEdge rad="112500"/>
          </a:effectLst>
        </p:spPr>
      </p:pic>
      <p:pic>
        <p:nvPicPr>
          <p:cNvPr id="9" name="Picture 8"/>
          <p:cNvPicPr>
            <a:picLocks noChangeAspect="1"/>
          </p:cNvPicPr>
          <p:nvPr/>
        </p:nvPicPr>
        <p:blipFill>
          <a:blip r:embed="rId4"/>
          <a:stretch>
            <a:fillRect/>
          </a:stretch>
        </p:blipFill>
        <p:spPr>
          <a:xfrm rot="788844">
            <a:off x="4488275" y="1688909"/>
            <a:ext cx="3443450" cy="3554235"/>
          </a:xfrm>
          <a:prstGeom prst="rect">
            <a:avLst/>
          </a:prstGeom>
          <a:ln>
            <a:noFill/>
          </a:ln>
          <a:effectLst>
            <a:softEdge rad="112500"/>
          </a:effectLst>
        </p:spPr>
      </p:pic>
      <p:pic>
        <p:nvPicPr>
          <p:cNvPr id="7" name="Picture 6"/>
          <p:cNvPicPr>
            <a:picLocks noChangeAspect="1"/>
          </p:cNvPicPr>
          <p:nvPr/>
        </p:nvPicPr>
        <p:blipFill>
          <a:blip r:embed="rId5"/>
          <a:stretch>
            <a:fillRect/>
          </a:stretch>
        </p:blipFill>
        <p:spPr>
          <a:xfrm>
            <a:off x="7710551" y="1169993"/>
            <a:ext cx="3635839" cy="2256467"/>
          </a:xfrm>
          <a:prstGeom prst="rect">
            <a:avLst/>
          </a:prstGeom>
          <a:ln>
            <a:noFill/>
          </a:ln>
          <a:effectLst>
            <a:softEdge rad="112500"/>
          </a:effectLst>
        </p:spPr>
      </p:pic>
      <p:pic>
        <p:nvPicPr>
          <p:cNvPr id="8" name="Picture 7"/>
          <p:cNvPicPr>
            <a:picLocks noChangeAspect="1"/>
          </p:cNvPicPr>
          <p:nvPr/>
        </p:nvPicPr>
        <p:blipFill>
          <a:blip r:embed="rId6"/>
          <a:stretch>
            <a:fillRect/>
          </a:stretch>
        </p:blipFill>
        <p:spPr>
          <a:xfrm>
            <a:off x="828343" y="3355350"/>
            <a:ext cx="3860888" cy="2646868"/>
          </a:xfrm>
          <a:prstGeom prst="rect">
            <a:avLst/>
          </a:prstGeom>
          <a:ln>
            <a:noFill/>
          </a:ln>
          <a:effectLst>
            <a:softEdge rad="112500"/>
          </a:effectLst>
        </p:spPr>
      </p:pic>
      <p:pic>
        <p:nvPicPr>
          <p:cNvPr id="11" name="图片 10" descr="NHLOGO.jpg"/>
          <p:cNvPicPr>
            <a:picLocks noChangeAspect="1"/>
          </p:cNvPicPr>
          <p:nvPr/>
        </p:nvPicPr>
        <p:blipFill>
          <a:blip r:embed="rId7"/>
          <a:stretch>
            <a:fillRect/>
          </a:stretch>
        </p:blipFill>
        <p:spPr>
          <a:xfrm>
            <a:off x="10493605" y="6002217"/>
            <a:ext cx="1519989" cy="620728"/>
          </a:xfrm>
          <a:prstGeom prst="rect">
            <a:avLst/>
          </a:prstGeom>
        </p:spPr>
      </p:pic>
    </p:spTree>
    <p:extLst>
      <p:ext uri="{BB962C8B-B14F-4D97-AF65-F5344CB8AC3E}">
        <p14:creationId xmlns:p14="http://schemas.microsoft.com/office/powerpoint/2010/main" val="27152625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87569"/>
            <a:ext cx="5533291" cy="1055077"/>
          </a:xfrm>
        </p:spPr>
        <p:txBody>
          <a:bodyPr>
            <a:normAutofit fontScale="90000"/>
          </a:bodyPr>
          <a:lstStyle/>
          <a:p>
            <a:r>
              <a:rPr lang="en-NZ" sz="1800" dirty="0">
                <a:latin typeface="Arial Black" pitchFamily="34" charset="0"/>
                <a:cs typeface="Arial" pitchFamily="34" charset="0"/>
              </a:rPr>
              <a:t>Watch our videos for our Hybrid street light projects world wide on </a:t>
            </a:r>
            <a:r>
              <a:rPr lang="en-NZ" sz="1800" dirty="0" err="1">
                <a:latin typeface="Arial Black" pitchFamily="34" charset="0"/>
                <a:cs typeface="Arial" pitchFamily="34" charset="0"/>
              </a:rPr>
              <a:t>Youtube</a:t>
            </a:r>
            <a:r>
              <a:rPr lang="en-NZ" sz="1800" dirty="0">
                <a:latin typeface="Arial Black" pitchFamily="34" charset="0"/>
                <a:cs typeface="Arial" pitchFamily="34" charset="0"/>
              </a:rPr>
              <a:t>.</a:t>
            </a:r>
            <a:br>
              <a:rPr lang="en-NZ" sz="1800" dirty="0">
                <a:latin typeface="Arial Black" pitchFamily="34" charset="0"/>
                <a:cs typeface="Arial" pitchFamily="34" charset="0"/>
              </a:rPr>
            </a:br>
            <a:br>
              <a:rPr lang="en-NZ" sz="2000" dirty="0">
                <a:latin typeface="Arial" pitchFamily="34" charset="0"/>
                <a:cs typeface="Arial" pitchFamily="34" charset="0"/>
              </a:rPr>
            </a:br>
            <a:r>
              <a:rPr lang="en-NZ" sz="1800" dirty="0">
                <a:latin typeface="Arial" pitchFamily="34" charset="0"/>
                <a:cs typeface="Arial" pitchFamily="34" charset="0"/>
              </a:rPr>
              <a:t>Click  on play below to watch video</a:t>
            </a:r>
          </a:p>
        </p:txBody>
      </p:sp>
      <p:pic>
        <p:nvPicPr>
          <p:cNvPr id="5" name="2014 Nanjing World Youth Olympic Gam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7570" y="1277815"/>
            <a:ext cx="5673968" cy="4257401"/>
          </a:xfrm>
          <a:prstGeom prst="rect">
            <a:avLst/>
          </a:prstGeom>
        </p:spPr>
      </p:pic>
      <p:pic>
        <p:nvPicPr>
          <p:cNvPr id="8" name="图片 7" descr="NHLOGO.jpg"/>
          <p:cNvPicPr>
            <a:picLocks noChangeAspect="1"/>
          </p:cNvPicPr>
          <p:nvPr/>
        </p:nvPicPr>
        <p:blipFill>
          <a:blip r:embed="rId5"/>
          <a:stretch>
            <a:fillRect/>
          </a:stretch>
        </p:blipFill>
        <p:spPr>
          <a:xfrm>
            <a:off x="10375899" y="5965599"/>
            <a:ext cx="1523023" cy="621968"/>
          </a:xfrm>
          <a:prstGeom prst="rect">
            <a:avLst/>
          </a:prstGeom>
        </p:spPr>
      </p:pic>
      <p:sp>
        <p:nvSpPr>
          <p:cNvPr id="3" name="Rectangle 2"/>
          <p:cNvSpPr/>
          <p:nvPr/>
        </p:nvSpPr>
        <p:spPr>
          <a:xfrm>
            <a:off x="5861538" y="333288"/>
            <a:ext cx="5685693" cy="5632311"/>
          </a:xfrm>
          <a:prstGeom prst="rect">
            <a:avLst/>
          </a:prstGeom>
        </p:spPr>
        <p:txBody>
          <a:bodyPr wrap="square">
            <a:spAutoFit/>
          </a:bodyPr>
          <a:lstStyle/>
          <a:p>
            <a:r>
              <a:rPr lang="en-US" u="sng" dirty="0">
                <a:hlinkClick r:id="rId6"/>
              </a:rPr>
              <a:t>https://www.youtube.com/watch?v=sQeh08olX9s</a:t>
            </a:r>
            <a:endParaRPr lang="en-US" dirty="0"/>
          </a:p>
          <a:p>
            <a:r>
              <a:rPr lang="en-US" dirty="0"/>
              <a:t>New Hope animated video</a:t>
            </a:r>
          </a:p>
          <a:p>
            <a:r>
              <a:rPr lang="en-US" u="sng" dirty="0">
                <a:hlinkClick r:id="rId7"/>
              </a:rPr>
              <a:t>https://www.youtube.com/watch?v=OTbUqnBQDKQ</a:t>
            </a:r>
            <a:endParaRPr lang="en-US" dirty="0"/>
          </a:p>
          <a:p>
            <a:r>
              <a:rPr lang="en-US" dirty="0"/>
              <a:t>New Hope USA Inc., 2014 project for the world youth Olympic Stadium in Nanjing - china. </a:t>
            </a:r>
            <a:br>
              <a:rPr lang="en-US" dirty="0"/>
            </a:br>
            <a:r>
              <a:rPr lang="en-US" dirty="0"/>
              <a:t> </a:t>
            </a:r>
            <a:r>
              <a:rPr lang="en-US" u="sng" dirty="0">
                <a:hlinkClick r:id="rId8"/>
              </a:rPr>
              <a:t>https://www.youtube.com/watch?v=JR9Rxez_yO0</a:t>
            </a:r>
            <a:endParaRPr lang="en-US" dirty="0"/>
          </a:p>
          <a:p>
            <a:r>
              <a:rPr lang="en-US" dirty="0"/>
              <a:t> 2014 project of Hybrid street light 2 arms with infrared surveillance </a:t>
            </a:r>
            <a:r>
              <a:rPr lang="en-US" dirty="0" err="1"/>
              <a:t>camers</a:t>
            </a:r>
            <a:r>
              <a:rPr lang="en-US" dirty="0"/>
              <a:t>  on the border of Yemen and Saudi Arabia</a:t>
            </a:r>
          </a:p>
          <a:p>
            <a:r>
              <a:rPr lang="en-US" u="sng" dirty="0">
                <a:hlinkClick r:id="rId9"/>
              </a:rPr>
              <a:t>https://www.youtube.com/watch?v=GLzr-gA_ngo</a:t>
            </a:r>
            <a:endParaRPr lang="en-US" dirty="0"/>
          </a:p>
          <a:p>
            <a:r>
              <a:rPr lang="en-US" dirty="0"/>
              <a:t>This is another project that we did in Jiangsu province in China.</a:t>
            </a:r>
          </a:p>
          <a:p>
            <a:r>
              <a:rPr lang="en-US" u="sng" dirty="0">
                <a:hlinkClick r:id="rId10"/>
              </a:rPr>
              <a:t>https://www.youtube.com/watch?v=9C-46Vk7bUA</a:t>
            </a:r>
            <a:endParaRPr lang="en-US" dirty="0"/>
          </a:p>
          <a:p>
            <a:r>
              <a:rPr lang="en-US" dirty="0"/>
              <a:t>This project was done in Puerto Rico as retro fit to existing local pole.</a:t>
            </a:r>
          </a:p>
          <a:p>
            <a:r>
              <a:rPr lang="en-US" u="sng" dirty="0">
                <a:hlinkClick r:id="rId11"/>
              </a:rPr>
              <a:t>https://www.youtube.com/watch?v=o5n9PA8lOVQ</a:t>
            </a:r>
            <a:endParaRPr lang="en-US" dirty="0"/>
          </a:p>
          <a:p>
            <a:r>
              <a:rPr lang="en-US" dirty="0"/>
              <a:t>This Hybrid street light was installed in Palm Beach County, Florida USA. </a:t>
            </a:r>
          </a:p>
          <a:p>
            <a:r>
              <a:rPr lang="en-US" u="sng" dirty="0">
                <a:hlinkClick r:id="rId12"/>
              </a:rPr>
              <a:t>https://www.youtube.com/watch?v=No-Hy4qv7lM</a:t>
            </a:r>
            <a:r>
              <a:rPr lang="en-US" dirty="0"/>
              <a:t> </a:t>
            </a:r>
          </a:p>
          <a:p>
            <a:r>
              <a:rPr lang="en-US" dirty="0"/>
              <a:t>4 turbines to charge cell phone tower video</a:t>
            </a:r>
          </a:p>
        </p:txBody>
      </p:sp>
    </p:spTree>
    <p:extLst>
      <p:ext uri="{BB962C8B-B14F-4D97-AF65-F5344CB8AC3E}">
        <p14:creationId xmlns:p14="http://schemas.microsoft.com/office/powerpoint/2010/main" val="18568215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0670" y="901229"/>
            <a:ext cx="2469606" cy="3693319"/>
          </a:xfrm>
          <a:prstGeom prst="rect">
            <a:avLst/>
          </a:prstGeom>
        </p:spPr>
        <p:txBody>
          <a:bodyPr wrap="square">
            <a:spAutoFit/>
          </a:bodyPr>
          <a:lstStyle/>
          <a:p>
            <a:pPr fontAlgn="base">
              <a:spcAft>
                <a:spcPts val="0"/>
              </a:spcAft>
            </a:pPr>
            <a:r>
              <a:rPr lang="en-NZ" dirty="0">
                <a:solidFill>
                  <a:srgbClr val="6E9437"/>
                </a:solidFill>
                <a:latin typeface="Arial" panose="020B0604020202020204" pitchFamily="34" charset="0"/>
                <a:ea typeface="Times New Roman" panose="02020603050405020304" pitchFamily="18" charset="0"/>
                <a:cs typeface="Arial" panose="020B0604020202020204" pitchFamily="34" charset="0"/>
              </a:rPr>
              <a:t> </a:t>
            </a:r>
            <a:r>
              <a:rPr lang="en-NZ" dirty="0">
                <a:latin typeface="Arial" panose="020B0604020202020204" pitchFamily="34" charset="0"/>
                <a:ea typeface="Times New Roman" panose="02020603050405020304" pitchFamily="18" charset="0"/>
                <a:cs typeface="Arial" panose="020B0604020202020204" pitchFamily="34" charset="0"/>
              </a:rPr>
              <a:t>New Hope USA Inc parent company is based in USA and operates in a number of international markets. </a:t>
            </a:r>
          </a:p>
          <a:p>
            <a:pPr fontAlgn="base">
              <a:spcAft>
                <a:spcPts val="0"/>
              </a:spcAft>
            </a:pPr>
            <a:endParaRPr lang="en-NZ" dirty="0">
              <a:latin typeface="Arial" panose="020B0604020202020204" pitchFamily="34" charset="0"/>
              <a:ea typeface="Times New Roman" panose="02020603050405020304" pitchFamily="18" charset="0"/>
              <a:cs typeface="Arial" panose="020B0604020202020204" pitchFamily="34" charset="0"/>
            </a:endParaRPr>
          </a:p>
          <a:p>
            <a:pPr fontAlgn="base">
              <a:spcAft>
                <a:spcPts val="0"/>
              </a:spcAft>
            </a:pPr>
            <a:r>
              <a:rPr lang="en-NZ" dirty="0">
                <a:latin typeface="Arial" panose="020B0604020202020204" pitchFamily="34" charset="0"/>
                <a:ea typeface="Times New Roman" panose="02020603050405020304" pitchFamily="18" charset="0"/>
                <a:cs typeface="Arial" panose="020B0604020202020204" pitchFamily="34" charset="0"/>
              </a:rPr>
              <a:t>In line with our long-term growth strategy and number of global projects underway, several new offices are planned for 2016.</a:t>
            </a:r>
            <a:endParaRPr lang="en-NZ" dirty="0">
              <a:latin typeface="Arial" panose="020B0604020202020204" pitchFamily="34" charset="0"/>
              <a:cs typeface="Arial" panose="020B0604020202020204" pitchFamily="34" charset="0"/>
            </a:endParaRPr>
          </a:p>
        </p:txBody>
      </p:sp>
      <p:pic>
        <p:nvPicPr>
          <p:cNvPr id="5" name="图片 4" descr="NHLOGO.jpg"/>
          <p:cNvPicPr>
            <a:picLocks noChangeAspect="1"/>
          </p:cNvPicPr>
          <p:nvPr/>
        </p:nvPicPr>
        <p:blipFill>
          <a:blip r:embed="rId2"/>
          <a:stretch>
            <a:fillRect/>
          </a:stretch>
        </p:blipFill>
        <p:spPr>
          <a:xfrm>
            <a:off x="10445261" y="5687007"/>
            <a:ext cx="1629507" cy="665453"/>
          </a:xfrm>
          <a:prstGeom prst="rect">
            <a:avLst/>
          </a:prstGeom>
        </p:spPr>
      </p:pic>
      <p:pic>
        <p:nvPicPr>
          <p:cNvPr id="8" name="图片 7" descr="211.JPG"/>
          <p:cNvPicPr>
            <a:picLocks noChangeAspect="1"/>
          </p:cNvPicPr>
          <p:nvPr/>
        </p:nvPicPr>
        <p:blipFill>
          <a:blip r:embed="rId3"/>
          <a:stretch>
            <a:fillRect/>
          </a:stretch>
        </p:blipFill>
        <p:spPr>
          <a:xfrm>
            <a:off x="105350" y="115910"/>
            <a:ext cx="9605320" cy="6555345"/>
          </a:xfrm>
          <a:prstGeom prst="rect">
            <a:avLst/>
          </a:prstGeom>
        </p:spPr>
      </p:pic>
    </p:spTree>
    <p:extLst>
      <p:ext uri="{BB962C8B-B14F-4D97-AF65-F5344CB8AC3E}">
        <p14:creationId xmlns:p14="http://schemas.microsoft.com/office/powerpoint/2010/main" val="7636967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2017" y="4926620"/>
            <a:ext cx="2924906" cy="949570"/>
          </a:xfrm>
        </p:spPr>
        <p:txBody>
          <a:bodyPr/>
          <a:lstStyle/>
          <a:p>
            <a:r>
              <a:rPr lang="en-NZ" dirty="0"/>
              <a:t>Thank You</a:t>
            </a:r>
          </a:p>
        </p:txBody>
      </p:sp>
      <p:sp>
        <p:nvSpPr>
          <p:cNvPr id="3" name="Content Placeholder 2"/>
          <p:cNvSpPr>
            <a:spLocks noGrp="1"/>
          </p:cNvSpPr>
          <p:nvPr>
            <p:ph idx="1"/>
          </p:nvPr>
        </p:nvSpPr>
        <p:spPr>
          <a:xfrm>
            <a:off x="460752" y="772567"/>
            <a:ext cx="7555522" cy="4208586"/>
          </a:xfrm>
        </p:spPr>
        <p:txBody>
          <a:bodyPr>
            <a:normAutofit fontScale="85000" lnSpcReduction="20000"/>
          </a:bodyPr>
          <a:lstStyle/>
          <a:p>
            <a:r>
              <a:rPr lang="en-US" sz="2200" b="1" dirty="0">
                <a:latin typeface="Arial" pitchFamily="34" charset="0"/>
                <a:cs typeface="Arial" pitchFamily="34" charset="0"/>
              </a:rPr>
              <a:t>Eng. Del </a:t>
            </a:r>
            <a:r>
              <a:rPr lang="en-US" sz="2200" b="1" dirty="0" err="1">
                <a:latin typeface="Arial" pitchFamily="34" charset="0"/>
                <a:cs typeface="Arial" pitchFamily="34" charset="0"/>
              </a:rPr>
              <a:t>Zatar</a:t>
            </a:r>
            <a:r>
              <a:rPr lang="en-US" sz="2200" dirty="0">
                <a:latin typeface="Arial" pitchFamily="34" charset="0"/>
                <a:cs typeface="Arial" pitchFamily="34" charset="0"/>
              </a:rPr>
              <a:t> </a:t>
            </a:r>
          </a:p>
          <a:p>
            <a:endParaRPr lang="en-US" sz="1400" dirty="0">
              <a:latin typeface="Arial Black" pitchFamily="34" charset="0"/>
            </a:endParaRPr>
          </a:p>
          <a:p>
            <a:r>
              <a:rPr lang="en-US" sz="1900" b="1" dirty="0">
                <a:latin typeface="Arial" pitchFamily="34" charset="0"/>
                <a:cs typeface="Arial" pitchFamily="34" charset="0"/>
              </a:rPr>
              <a:t>President of Global Sales &amp; Marketing for New Hope U.S.A Inc.,</a:t>
            </a:r>
            <a:endParaRPr lang="en-US" sz="1900" dirty="0">
              <a:latin typeface="Arial" pitchFamily="34" charset="0"/>
              <a:cs typeface="Arial" pitchFamily="34" charset="0"/>
            </a:endParaRPr>
          </a:p>
          <a:p>
            <a:r>
              <a:rPr lang="en-US" sz="1900" b="1" dirty="0">
                <a:latin typeface="Arial" pitchFamily="34" charset="0"/>
                <a:cs typeface="Arial" pitchFamily="34" charset="0"/>
              </a:rPr>
              <a:t>750 South </a:t>
            </a:r>
            <a:r>
              <a:rPr lang="en-US" sz="1900" b="1" dirty="0" err="1">
                <a:latin typeface="Arial" pitchFamily="34" charset="0"/>
                <a:cs typeface="Arial" pitchFamily="34" charset="0"/>
              </a:rPr>
              <a:t>Powerline</a:t>
            </a:r>
            <a:r>
              <a:rPr lang="en-US" sz="1900" b="1" dirty="0">
                <a:latin typeface="Arial" pitchFamily="34" charset="0"/>
                <a:cs typeface="Arial" pitchFamily="34" charset="0"/>
              </a:rPr>
              <a:t> Road Bldg. 5 Suite G</a:t>
            </a:r>
            <a:endParaRPr lang="en-US" sz="1900" dirty="0">
              <a:latin typeface="Arial" pitchFamily="34" charset="0"/>
              <a:cs typeface="Arial" pitchFamily="34" charset="0"/>
            </a:endParaRPr>
          </a:p>
          <a:p>
            <a:r>
              <a:rPr lang="en-US" sz="1900" b="1" dirty="0">
                <a:latin typeface="Arial" pitchFamily="34" charset="0"/>
                <a:cs typeface="Arial" pitchFamily="34" charset="0"/>
              </a:rPr>
              <a:t>Deerfield Beach, Florida  33442. U.S.A</a:t>
            </a:r>
            <a:r>
              <a:rPr lang="en-US" sz="1900" dirty="0">
                <a:latin typeface="Arial" pitchFamily="34" charset="0"/>
                <a:cs typeface="Arial" pitchFamily="34" charset="0"/>
              </a:rPr>
              <a:t>   </a:t>
            </a:r>
          </a:p>
          <a:p>
            <a:r>
              <a:rPr lang="en-US" sz="1900" b="1" dirty="0">
                <a:latin typeface="Arial" pitchFamily="34" charset="0"/>
                <a:cs typeface="Arial" pitchFamily="34" charset="0"/>
              </a:rPr>
              <a:t>Tel  877-903-6767</a:t>
            </a:r>
            <a:endParaRPr lang="en-US" sz="1900" dirty="0">
              <a:latin typeface="Arial" pitchFamily="34" charset="0"/>
              <a:cs typeface="Arial" pitchFamily="34" charset="0"/>
            </a:endParaRPr>
          </a:p>
          <a:p>
            <a:r>
              <a:rPr lang="en-US" sz="1900" b="1" dirty="0">
                <a:latin typeface="Arial" pitchFamily="34" charset="0"/>
                <a:cs typeface="Arial" pitchFamily="34" charset="0"/>
              </a:rPr>
              <a:t>Fax 954-486-5886</a:t>
            </a:r>
            <a:endParaRPr lang="en-US" sz="1900" dirty="0">
              <a:latin typeface="Arial" pitchFamily="34" charset="0"/>
              <a:cs typeface="Arial" pitchFamily="34" charset="0"/>
            </a:endParaRPr>
          </a:p>
          <a:p>
            <a:r>
              <a:rPr lang="en-US" sz="1900" b="1" dirty="0">
                <a:latin typeface="Arial" pitchFamily="34" charset="0"/>
                <a:cs typeface="Arial" pitchFamily="34" charset="0"/>
              </a:rPr>
              <a:t>Cell 954-881-8705</a:t>
            </a:r>
            <a:endParaRPr lang="en-US" sz="1900" dirty="0">
              <a:latin typeface="Arial" pitchFamily="34" charset="0"/>
              <a:cs typeface="Arial" pitchFamily="34" charset="0"/>
            </a:endParaRPr>
          </a:p>
          <a:p>
            <a:r>
              <a:rPr lang="en-US" sz="1900" b="1" dirty="0">
                <a:latin typeface="Arial" pitchFamily="34" charset="0"/>
                <a:cs typeface="Arial" pitchFamily="34" charset="0"/>
              </a:rPr>
              <a:t>E-Mail:  sales@newhopeus.com  </a:t>
            </a:r>
          </a:p>
          <a:p>
            <a:r>
              <a:rPr lang="en-US" sz="1900" b="1" dirty="0">
                <a:latin typeface="Arial" pitchFamily="34" charset="0"/>
                <a:cs typeface="Arial" pitchFamily="34" charset="0"/>
              </a:rPr>
              <a:t>Web:     </a:t>
            </a:r>
            <a:r>
              <a:rPr lang="en-US" sz="1900" b="1" u="sng" dirty="0">
                <a:latin typeface="Arial" pitchFamily="34" charset="0"/>
                <a:cs typeface="Arial" pitchFamily="34" charset="0"/>
                <a:hlinkClick r:id="rId2"/>
              </a:rPr>
              <a:t>www.newhopeus.com</a:t>
            </a:r>
            <a:r>
              <a:rPr lang="en-US" sz="1900" b="1" u="sng" dirty="0">
                <a:latin typeface="Arial" pitchFamily="34" charset="0"/>
                <a:cs typeface="Arial" pitchFamily="34" charset="0"/>
              </a:rPr>
              <a:t>      /</a:t>
            </a:r>
            <a:r>
              <a:rPr lang="en-US" sz="1900" dirty="0">
                <a:latin typeface="Arial" pitchFamily="34" charset="0"/>
                <a:cs typeface="Arial" pitchFamily="34" charset="0"/>
              </a:rPr>
              <a:t>   </a:t>
            </a:r>
            <a:r>
              <a:rPr lang="en-US" sz="1900" b="1" dirty="0">
                <a:latin typeface="Arial" pitchFamily="34" charset="0"/>
                <a:cs typeface="Arial" pitchFamily="34" charset="0"/>
              </a:rPr>
              <a:t>www.streetvizion.com</a:t>
            </a:r>
            <a:r>
              <a:rPr lang="en-US" sz="1600" b="1" dirty="0">
                <a:latin typeface="Arial" pitchFamily="34" charset="0"/>
                <a:cs typeface="Arial" pitchFamily="34" charset="0"/>
              </a:rPr>
              <a:t> </a:t>
            </a:r>
          </a:p>
          <a:p>
            <a:endParaRPr lang="en-US" sz="2200" dirty="0">
              <a:latin typeface="Arial" pitchFamily="34" charset="0"/>
              <a:cs typeface="Arial" pitchFamily="34" charset="0"/>
            </a:endParaRPr>
          </a:p>
          <a:p>
            <a:r>
              <a:rPr lang="en-US" sz="2200" b="1" i="1" dirty="0">
                <a:latin typeface="Arial" pitchFamily="34" charset="0"/>
                <a:cs typeface="Arial" pitchFamily="34" charset="0"/>
              </a:rPr>
              <a:t>New Hope USA the answer to greener planet</a:t>
            </a:r>
            <a:endParaRPr lang="en-US" sz="2200" i="1" dirty="0">
              <a:latin typeface="Arial" pitchFamily="34" charset="0"/>
              <a:cs typeface="Arial" pitchFamily="34" charset="0"/>
            </a:endParaRPr>
          </a:p>
          <a:p>
            <a:endParaRPr lang="en-NZ" dirty="0"/>
          </a:p>
        </p:txBody>
      </p:sp>
      <p:pic>
        <p:nvPicPr>
          <p:cNvPr id="7" name="图片 6" descr="NHLOGO.jpg"/>
          <p:cNvPicPr>
            <a:picLocks noChangeAspect="1"/>
          </p:cNvPicPr>
          <p:nvPr/>
        </p:nvPicPr>
        <p:blipFill>
          <a:blip r:embed="rId3"/>
          <a:stretch>
            <a:fillRect/>
          </a:stretch>
        </p:blipFill>
        <p:spPr>
          <a:xfrm>
            <a:off x="10235224" y="5952789"/>
            <a:ext cx="1382346" cy="564518"/>
          </a:xfrm>
          <a:prstGeom prst="rect">
            <a:avLst/>
          </a:prstGeom>
        </p:spPr>
      </p:pic>
    </p:spTree>
    <p:extLst>
      <p:ext uri="{BB962C8B-B14F-4D97-AF65-F5344CB8AC3E}">
        <p14:creationId xmlns:p14="http://schemas.microsoft.com/office/powerpoint/2010/main" val="35502281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Template>
  <TotalTime>1840</TotalTime>
  <Words>1119</Words>
  <Application>Microsoft Office PowerPoint</Application>
  <PresentationFormat>Widescreen</PresentationFormat>
  <Paragraphs>122</Paragraphs>
  <Slides>20</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Black</vt:lpstr>
      <vt:lpstr>Calibri</vt:lpstr>
      <vt:lpstr>Calibri Light</vt:lpstr>
      <vt:lpstr>Symbol</vt:lpstr>
      <vt:lpstr>Times New Roman</vt:lpstr>
      <vt:lpstr>Celestial</vt:lpstr>
      <vt:lpstr>Hybrid STREET LIGHTING SYSTEMS</vt:lpstr>
      <vt:lpstr>Introduction:</vt:lpstr>
      <vt:lpstr>Company profile</vt:lpstr>
      <vt:lpstr>PowerPoint Presentation</vt:lpstr>
      <vt:lpstr>General description</vt:lpstr>
      <vt:lpstr>Vertical Axis Wind Turbine</vt:lpstr>
      <vt:lpstr>Hybrid street light with our patented LED Rotating screen, wifi modem  and  monitoring camera </vt:lpstr>
      <vt:lpstr>Complete Monitoring system</vt:lpstr>
      <vt:lpstr>Mobile Hybrid park light with customized blades logo &amp; Usb port charger</vt:lpstr>
      <vt:lpstr>Vertical Axis Wind Turbine</vt:lpstr>
      <vt:lpstr>Solar panel</vt:lpstr>
      <vt:lpstr>Lithium ion Batteries</vt:lpstr>
      <vt:lpstr>high-tech hybrid smart controller</vt:lpstr>
      <vt:lpstr>high-tech hybrid smart controller</vt:lpstr>
      <vt:lpstr>LED Streetlight</vt:lpstr>
      <vt:lpstr> Hybrid installations world wide</vt:lpstr>
      <vt:lpstr>Hybrid installations world wide</vt:lpstr>
      <vt:lpstr>Watch our videos for our Hybrid street light projects world wide on Youtube.  Click  on play below to watch video</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Hybrid STREET LIGHTING SYSTEMS</dc:title>
  <dc:creator>Liberio Laptop</dc:creator>
  <cp:lastModifiedBy>Greg DeAguiar</cp:lastModifiedBy>
  <cp:revision>70</cp:revision>
  <dcterms:created xsi:type="dcterms:W3CDTF">2016-04-21T06:24:37Z</dcterms:created>
  <dcterms:modified xsi:type="dcterms:W3CDTF">2016-08-16T19:31:44Z</dcterms:modified>
</cp:coreProperties>
</file>